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s/comment1.xml" ContentType="application/vnd.openxmlformats-officedocument.presentationml.comments+xml"/>
  <Override PartName="/ppt/slides/slide44.xml" ContentType="application/vnd.openxmlformats-officedocument.presentationml.slide+xml"/>
  <Override PartName="/ppt/comments/comment2.xml" ContentType="application/vnd.openxmlformats-officedocument.presentationml.comments+xml"/>
  <Override PartName="/ppt/slides/slide45.xml" ContentType="application/vnd.openxmlformats-officedocument.presentationml.slide+xml"/>
  <Override PartName="/ppt/comments/comment3.xml" ContentType="application/vnd.openxmlformats-officedocument.presentationml.comments+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s/comment4.xml" ContentType="application/vnd.openxmlformats-officedocument.presentationml.comments+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media/image6.jpeg" ContentType="image/jpeg"/>
  <Override PartName="/ppt/media/media1.mov"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media/image9.jpeg" ContentType="image/jpeg"/>
  <Override PartName="/ppt/media/image10.jpeg" ContentType="image/jpeg"/>
  <Override PartName="/ppt/notesSlides/notesSlide10.xml" ContentType="application/vnd.openxmlformats-officedocument.presentationml.notesSlide+xml"/>
  <Override PartName="/ppt/media/image11.jpeg" ContentType="image/jpeg"/>
  <Override PartName="/ppt/media/image12.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3.jpeg" ContentType="image/jpeg"/>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2"/>
    <p:sldId id="300" r:id="rId54"/>
    <p:sldId id="301" r:id="rId56"/>
    <p:sldId id="302" r:id="rId57"/>
    <p:sldId id="303" r:id="rId58"/>
    <p:sldId id="304" r:id="rId59"/>
    <p:sldId id="305" r:id="rId60"/>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Bruno Vandekerkhove" initials="BV" lastIdx="4"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E3"/>
          </a:solidFill>
        </a:fill>
      </a:tcStyle>
    </a:wholeTbl>
    <a:band2H>
      <a:tcTxStyle b="def" i="def"/>
      <a:tcStyle>
        <a:tcBdr/>
        <a:fill>
          <a:solidFill>
            <a:srgbClr val="E7EDF2"/>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7F8"/>
          </a:solidFill>
        </a:fill>
      </a:tcStyle>
    </a:wholeTbl>
    <a:band2H>
      <a:tcTxStyle b="def" i="def"/>
      <a:tcStyle>
        <a:tcBdr/>
        <a:fill>
          <a:solidFill>
            <a:srgbClr val="E9F4F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0CD"/>
          </a:solidFill>
        </a:fill>
      </a:tcStyle>
    </a:wholeTbl>
    <a:band2H>
      <a:tcTxStyle b="def" i="def"/>
      <a:tcStyle>
        <a:tcBdr/>
        <a:fill>
          <a:solidFill>
            <a:srgbClr val="F7F8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9"/>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FD1"/>
          </a:solidFill>
        </a:fill>
      </a:tcStyle>
    </a:wholeTbl>
    <a:band2H>
      <a:tcTxStyle b="def" i="def"/>
      <a:tcStyle>
        <a:tcBdr/>
        <a:fill>
          <a:solidFill>
            <a:srgbClr val="E7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2708684C-4D16-4618-839F-0558EEFCDFE6}" styleName="">
    <a:tblBg/>
    <a:wholeTbl>
      <a:tcTxStyle b="off"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b="def" i="def"/>
      <a:tcStyle>
        <a:tcBdr/>
        <a:fill>
          <a:solidFill>
            <a:srgbClr val="FFFFFF"/>
          </a:solidFill>
        </a:fill>
      </a:tcStyle>
    </a:band2H>
    <a:firstCol>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
          <a:latin typeface="Arial"/>
          <a:ea typeface="Arial"/>
          <a:cs typeface="Arial"/>
        </a:font>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comments" Target="comments/comment1.xml"/><Relationship Id="rId52" Type="http://schemas.openxmlformats.org/officeDocument/2006/relationships/slide" Target="slides/slide44.xml"/><Relationship Id="rId53" Type="http://schemas.openxmlformats.org/officeDocument/2006/relationships/comments" Target="comments/comment2.xml"/><Relationship Id="rId54" Type="http://schemas.openxmlformats.org/officeDocument/2006/relationships/slide" Target="slides/slide45.xml"/><Relationship Id="rId55" Type="http://schemas.openxmlformats.org/officeDocument/2006/relationships/comments" Target="comments/comment3.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comments" Target="comments/comment4.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Relationship Id="rId88" Type="http://schemas.openxmlformats.org/officeDocument/2006/relationships/slide" Target="slides/slide77.xml"/><Relationship Id="rId89" Type="http://schemas.openxmlformats.org/officeDocument/2006/relationships/slide" Target="slides/slide78.xml"/><Relationship Id="rId90" Type="http://schemas.openxmlformats.org/officeDocument/2006/relationships/slide" Target="slides/slide79.xml"/><Relationship Id="rId91" Type="http://schemas.openxmlformats.org/officeDocument/2006/relationships/slide" Target="slides/slide80.xml"/><Relationship Id="rId92" Type="http://schemas.openxmlformats.org/officeDocument/2006/relationships/slide" Target="slides/slide81.xml"/><Relationship Id="rId93" Type="http://schemas.openxmlformats.org/officeDocument/2006/relationships/slide" Target="slides/slide82.xml"/><Relationship Id="rId94" Type="http://schemas.openxmlformats.org/officeDocument/2006/relationships/slide" Target="slides/slide83.xml"/><Relationship Id="rId95" Type="http://schemas.openxmlformats.org/officeDocument/2006/relationships/slide" Target="slides/slide84.xml"/><Relationship Id="rId96" Type="http://schemas.openxmlformats.org/officeDocument/2006/relationships/slide" Target="slides/slide85.xml"/><Relationship Id="rId97" Type="http://schemas.openxmlformats.org/officeDocument/2006/relationships/slide" Target="slides/slide86.xml"/><Relationship Id="rId98" Type="http://schemas.openxmlformats.org/officeDocument/2006/relationships/slide" Target="slides/slide87.xml"/><Relationship Id="rId99" Type="http://schemas.openxmlformats.org/officeDocument/2006/relationships/slide" Target="slides/slide88.xml"/><Relationship Id="rId100" Type="http://schemas.openxmlformats.org/officeDocument/2006/relationships/slide" Target="slides/slide89.xml"/><Relationship Id="rId101" Type="http://schemas.openxmlformats.org/officeDocument/2006/relationships/slide" Target="slides/slide90.xml"/><Relationship Id="rId102" Type="http://schemas.openxmlformats.org/officeDocument/2006/relationships/slide" Target="slides/slide91.xml"/><Relationship Id="rId103" Type="http://schemas.openxmlformats.org/officeDocument/2006/relationships/slide" Target="slides/slide92.xml"/><Relationship Id="rId104" Type="http://schemas.openxmlformats.org/officeDocument/2006/relationships/slide" Target="slides/slide93.xml"/><Relationship Id="rId105" Type="http://schemas.openxmlformats.org/officeDocument/2006/relationships/slide" Target="slides/slide94.xml"/><Relationship Id="rId106" Type="http://schemas.openxmlformats.org/officeDocument/2006/relationships/slide" Target="slides/slide95.xml"/><Relationship Id="rId107" Type="http://schemas.openxmlformats.org/officeDocument/2006/relationships/slide" Target="slides/slide96.xml"/><Relationship Id="rId108" Type="http://schemas.openxmlformats.org/officeDocument/2006/relationships/slide" Target="slides/slide97.xml"/><Relationship Id="rId109" Type="http://schemas.openxmlformats.org/officeDocument/2006/relationships/slide" Target="slides/slide98.xml"/><Relationship Id="rId110" Type="http://schemas.openxmlformats.org/officeDocument/2006/relationships/slide" Target="slides/slide99.xml"/><Relationship Id="rId111" Type="http://schemas.openxmlformats.org/officeDocument/2006/relationships/slide" Target="slides/slide100.xml"/><Relationship Id="rId112" Type="http://schemas.openxmlformats.org/officeDocument/2006/relationships/slide" Target="slides/slide101.xml"/><Relationship Id="rId113" Type="http://schemas.openxmlformats.org/officeDocument/2006/relationships/slide" Target="slides/slide102.xml"/><Relationship Id="rId114" Type="http://schemas.openxmlformats.org/officeDocument/2006/relationships/slide" Target="slides/slide103.xml"/><Relationship Id="rId115" Type="http://schemas.openxmlformats.org/officeDocument/2006/relationships/slide" Target="slides/slide104.xml"/><Relationship Id="rId116" Type="http://schemas.openxmlformats.org/officeDocument/2006/relationships/slide" Target="slides/slide105.xml"/><Relationship Id="rId117" Type="http://schemas.openxmlformats.org/officeDocument/2006/relationships/slide" Target="slides/slide106.xml"/><Relationship Id="rId118" Type="http://schemas.openxmlformats.org/officeDocument/2006/relationships/slide" Target="slides/slide107.xml"/><Relationship Id="rId119" Type="http://schemas.openxmlformats.org/officeDocument/2006/relationships/slide" Target="slides/slide108.xml"/><Relationship Id="rId120" Type="http://schemas.openxmlformats.org/officeDocument/2006/relationships/slide" Target="slides/slide109.xml"/><Relationship Id="rId121" Type="http://schemas.openxmlformats.org/officeDocument/2006/relationships/slide" Target="slides/slide110.xml"/><Relationship Id="rId122" Type="http://schemas.openxmlformats.org/officeDocument/2006/relationships/slide" Target="slides/slide111.xml"/><Relationship Id="rId123" Type="http://schemas.openxmlformats.org/officeDocument/2006/relationships/slide" Target="slides/slide112.xml"/><Relationship Id="rId124" Type="http://schemas.openxmlformats.org/officeDocument/2006/relationships/slide" Target="slides/slide113.xml"/><Relationship Id="rId125" Type="http://schemas.openxmlformats.org/officeDocument/2006/relationships/slide" Target="slides/slide114.xml"/><Relationship Id="rId126" Type="http://schemas.openxmlformats.org/officeDocument/2006/relationships/slide" Target="slides/slide115.xml"/><Relationship Id="rId127" Type="http://schemas.openxmlformats.org/officeDocument/2006/relationships/slide" Target="slides/slide116.xml"/><Relationship Id="rId128" Type="http://schemas.openxmlformats.org/officeDocument/2006/relationships/slide" Target="slides/slide117.xml"/><Relationship Id="rId129" Type="http://schemas.openxmlformats.org/officeDocument/2006/relationships/slide" Target="slides/slide118.xml"/><Relationship Id="rId130" Type="http://schemas.openxmlformats.org/officeDocument/2006/relationships/slide" Target="slides/slide119.xml"/><Relationship Id="rId131" Type="http://schemas.openxmlformats.org/officeDocument/2006/relationships/slide" Target="slides/slide120.xml"/><Relationship Id="rId132" Type="http://schemas.openxmlformats.org/officeDocument/2006/relationships/slide" Target="slides/slide121.xml"/><Relationship Id="rId133" Type="http://schemas.openxmlformats.org/officeDocument/2006/relationships/slide" Target="slides/slide122.xml"/><Relationship Id="rId134" Type="http://schemas.openxmlformats.org/officeDocument/2006/relationships/slide" Target="slides/slide123.xml"/><Relationship Id="rId135" Type="http://schemas.openxmlformats.org/officeDocument/2006/relationships/slide" Target="slides/slide124.xml"/><Relationship Id="rId136" Type="http://schemas.openxmlformats.org/officeDocument/2006/relationships/slide" Target="slides/slide125.xml"/><Relationship Id="rId137" Type="http://schemas.openxmlformats.org/officeDocument/2006/relationships/slide" Target="slides/slide126.xml"/><Relationship Id="rId138" Type="http://schemas.openxmlformats.org/officeDocument/2006/relationships/slide" Target="slides/slide127.xml"/><Relationship Id="rId139" Type="http://schemas.openxmlformats.org/officeDocument/2006/relationships/slide" Target="slides/slide128.xml"/><Relationship Id="rId140" Type="http://schemas.openxmlformats.org/officeDocument/2006/relationships/slide" Target="slides/slide129.xml"/><Relationship Id="rId141" Type="http://schemas.openxmlformats.org/officeDocument/2006/relationships/slide" Target="slides/slide130.xml"/><Relationship Id="rId142" Type="http://schemas.openxmlformats.org/officeDocument/2006/relationships/slide" Target="slides/slide131.xml"/><Relationship Id="rId143" Type="http://schemas.openxmlformats.org/officeDocument/2006/relationships/slide" Target="slides/slide132.xml"/><Relationship Id="rId144" Type="http://schemas.openxmlformats.org/officeDocument/2006/relationships/slide" Target="slides/slide133.xml"/><Relationship Id="rId145" Type="http://schemas.openxmlformats.org/officeDocument/2006/relationships/slide" Target="slides/slide134.xml"/><Relationship Id="rId146" Type="http://schemas.openxmlformats.org/officeDocument/2006/relationships/slide" Target="slides/slide135.xml"/><Relationship Id="rId147" Type="http://schemas.openxmlformats.org/officeDocument/2006/relationships/slide" Target="slides/slide136.xml"/><Relationship Id="rId148" Type="http://schemas.openxmlformats.org/officeDocument/2006/relationships/slide" Target="slides/slide137.xml"/><Relationship Id="rId149" Type="http://schemas.openxmlformats.org/officeDocument/2006/relationships/slide" Target="slides/slide138.xml"/><Relationship Id="rId150" Type="http://schemas.openxmlformats.org/officeDocument/2006/relationships/slide" Target="slides/slide139.xml"/><Relationship Id="rId151" Type="http://schemas.openxmlformats.org/officeDocument/2006/relationships/slide" Target="slides/slide140.xml"/><Relationship Id="rId152" Type="http://schemas.openxmlformats.org/officeDocument/2006/relationships/slide" Target="slides/slide141.xml"/><Relationship Id="rId153" Type="http://schemas.openxmlformats.org/officeDocument/2006/relationships/slide" Target="slides/slide142.xml"/><Relationship Id="rId154" Type="http://schemas.openxmlformats.org/officeDocument/2006/relationships/slide" Target="slides/slide143.xml"/><Relationship Id="rId155" Type="http://schemas.openxmlformats.org/officeDocument/2006/relationships/slide" Target="slides/slide144.xml"/><Relationship Id="rId156" Type="http://schemas.openxmlformats.org/officeDocument/2006/relationships/slide" Target="slides/slide145.xml"/><Relationship Id="rId157" Type="http://schemas.openxmlformats.org/officeDocument/2006/relationships/slide" Target="slides/slide146.xml"/><Relationship Id="rId158" Type="http://schemas.openxmlformats.org/officeDocument/2006/relationships/slide" Target="slides/slide147.xml"/><Relationship Id="rId159" Type="http://schemas.openxmlformats.org/officeDocument/2006/relationships/slide" Target="slides/slide148.xml"/><Relationship Id="rId160" Type="http://schemas.openxmlformats.org/officeDocument/2006/relationships/slide" Target="slides/slide149.xml"/><Relationship Id="rId161" Type="http://schemas.openxmlformats.org/officeDocument/2006/relationships/slide" Target="slides/slide150.xml"/><Relationship Id="rId162" Type="http://schemas.openxmlformats.org/officeDocument/2006/relationships/slide" Target="slides/slide151.xml"/><Relationship Id="rId163" Type="http://schemas.openxmlformats.org/officeDocument/2006/relationships/slide" Target="slides/slide152.xml"/><Relationship Id="rId164" Type="http://schemas.openxmlformats.org/officeDocument/2006/relationships/slide" Target="slides/slide153.xml"/><Relationship Id="rId165" Type="http://schemas.openxmlformats.org/officeDocument/2006/relationships/slide" Target="slides/slide154.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05T14:14:59.429" idx="1">
    <p:pos x="2880" y="1600"/>
    <p:text>He mentioned Nyquist theorem (minimum sampling frequency) to conclude that you need about a resolution of 500dpi (corresponding to 50µm).</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05T14:16:25.676" idx="2">
    <p:pos x="4783" y="71"/>
    <p:text>L1 representation : represents flow
L2 representation : features themselves, finer details that carry far more interesting recognition information
L3 representation : pores correspond to sweat pores. These are very small so your scanning device has to have a high resolution.
From left to right the information is compressed.</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05T14:20:24.901" idx="3">
    <p:pos x="2264" y="3336"/>
    <p:text>30-40 years ago representation size mattered a lot more of course.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3-05T14:25:07.226" idx="4">
    <p:pos x="4368" y="3400"/>
    <p:text>To store it : you store coordinates together with an identifier for the type of minutiae.</p:text>
    <p:extLst>
      <p:ext uri="{C676402C-5697-4E1C-873F-D02D1690AC5C}">
        <p15:threadingInfo xmlns:p15="http://schemas.microsoft.com/office/powerpoint/2012/main" timeZoneBias="-6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www.amazon.com/exec/obidos/search-handle-url/index=books&amp;field-author=Davide%2520Maltoni/103-0612295-7075048" TargetMode="External"/><Relationship Id="rId4" Type="http://schemas.openxmlformats.org/officeDocument/2006/relationships/hyperlink" Target="http://www.amazon.com/exec/obidos/search-handle-url/index=books&amp;field-author=Dario%2520Maio/103-0612295-7075048" TargetMode="External"/><Relationship Id="rId5" Type="http://schemas.openxmlformats.org/officeDocument/2006/relationships/hyperlink" Target="http://www.amazon.com/exec/obidos/search-handle-url/index=books&amp;field-author=Anil%2520K.%2520Jain/103-0612295-7075048" TargetMode="External"/><Relationship Id="rId6" Type="http://schemas.openxmlformats.org/officeDocument/2006/relationships/hyperlink" Target="http://www.amazon.com/exec/obidos/search-handle-url/index=books&amp;field-author=Salil%2520Prabhakar/103-0612295-7075048"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[Lucian Rila/RHUL] </a:t>
            </a:r>
          </a:p>
          <a:p>
            <a:pPr marR="43289" indent="43289">
              <a:spcBef>
                <a:spcPts val="300"/>
              </a:spcBef>
              <a:defRPr sz="1000">
                <a:uFill>
                  <a:solidFill>
                    <a:srgbClr val="000000"/>
                  </a:solidFill>
                </a:uFill>
                <a:latin typeface="Times New Roman"/>
                <a:ea typeface="Times New Roman"/>
                <a:cs typeface="Times New Roman"/>
                <a:sym typeface="Times New Roman"/>
              </a:defRPr>
            </a:pPr>
            <a:r>
              <a:t>Fingerprint is the mother biometric and the most widely used biometric. The advent of several inkless fingerprint scanning technologies coupled with the exponential increase in processor performance has taken fingerprint recognition out of the criminal identification applications to several civilian applications such as access control; time and attendance; and computer user login.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Cherry keyboard:</a:t>
            </a:r>
          </a:p>
          <a:p>
            <a:pPr marR="43289" indent="43289">
              <a:spcBef>
                <a:spcPts val="300"/>
              </a:spcBef>
              <a:defRPr sz="1000">
                <a:uFill>
                  <a:solidFill>
                    <a:srgbClr val="000000"/>
                  </a:solidFill>
                </a:uFill>
                <a:latin typeface="Times New Roman"/>
                <a:ea typeface="Times New Roman"/>
                <a:cs typeface="Times New Roman"/>
                <a:sym typeface="Times New Roman"/>
              </a:defRPr>
            </a:pPr>
            <a:r>
              <a:t>with integrated smartcard reader and fingerprint sensor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marR="43289" indent="43289">
              <a:spcBef>
                <a:spcPts val="500"/>
              </a:spcBef>
              <a:defRPr>
                <a:uFill>
                  <a:solidFill>
                    <a:srgbClr val="000000"/>
                  </a:solidFill>
                </a:uFill>
                <a:latin typeface="Arial"/>
                <a:ea typeface="Arial"/>
                <a:cs typeface="Arial"/>
                <a:sym typeface="Arial"/>
              </a:defRPr>
            </a:pPr>
            <a:r>
              <a:t>[From the home page of CESENA] </a:t>
            </a:r>
          </a:p>
          <a:p>
            <a:pPr marR="43289" indent="43289">
              <a:spcBef>
                <a:spcPts val="500"/>
              </a:spcBef>
              <a:defRPr>
                <a:uFill>
                  <a:solidFill>
                    <a:srgbClr val="000000"/>
                  </a:solidFill>
                </a:uFill>
                <a:latin typeface="Arial"/>
                <a:ea typeface="Arial"/>
                <a:cs typeface="Arial"/>
                <a:sym typeface="Arial"/>
              </a:defRPr>
            </a:pPr>
            <a:r>
              <a:t>Most automatic systems for fingerprint comparison are based on minutiae matching. </a:t>
            </a:r>
            <a:r>
              <a:rPr i="1">
                <a:solidFill>
                  <a:srgbClr val="FF2600"/>
                </a:solidFill>
                <a:uFill>
                  <a:solidFill>
                    <a:srgbClr val="FF2600"/>
                  </a:solidFill>
                </a:uFill>
              </a:rPr>
              <a:t>Minutiae are essentially terminations and bifurcations of the ridge lines that constitute a fingerprint pattern</a:t>
            </a:r>
            <a:r>
              <a:t>. Automatic minutiae detection is an extremely critical process, especially in low-quality fingerprints where noise and contrast deficiency can generate pixel configurations similar to minutiae or hide real minutiae. </a:t>
            </a:r>
            <a:br/>
            <a:r>
              <a:t>Several approaches to automatic minutiae extraction have been proposed: although rather different from one other, </a:t>
            </a:r>
            <a:r>
              <a:rPr>
                <a:solidFill>
                  <a:srgbClr val="FF2600"/>
                </a:solidFill>
                <a:uFill>
                  <a:solidFill>
                    <a:srgbClr val="FF2600"/>
                  </a:solidFill>
                </a:uFill>
              </a:rPr>
              <a:t>most of these methods transform fingerprint images into binary images</a:t>
            </a:r>
            <a:r>
              <a:t> through an ad hoc algorithm. </a:t>
            </a:r>
            <a:r>
              <a:rPr>
                <a:solidFill>
                  <a:srgbClr val="FF2600"/>
                </a:solidFill>
                <a:uFill>
                  <a:solidFill>
                    <a:srgbClr val="FF2600"/>
                  </a:solidFill>
                </a:uFill>
              </a:rPr>
              <a:t>The images obtained are submitted to a thinning process</a:t>
            </a:r>
            <a:r>
              <a:t> which allows for the ridge-line thickness to be reduced to one pixel.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Shape 820"/>
          <p:cNvSpPr/>
          <p:nvPr>
            <p:ph type="sldImg"/>
          </p:nvPr>
        </p:nvSpPr>
        <p:spPr>
          <a:prstGeom prst="rect">
            <a:avLst/>
          </a:prstGeom>
        </p:spPr>
        <p:txBody>
          <a:bodyPr/>
          <a:lstStyle/>
          <a:p>
            <a:pPr/>
          </a:p>
        </p:txBody>
      </p:sp>
      <p:sp>
        <p:nvSpPr>
          <p:cNvPr id="821" name="Shape 821"/>
          <p:cNvSpPr/>
          <p:nvPr>
            <p:ph type="body" sz="quarter" idx="1"/>
          </p:nvPr>
        </p:nvSpPr>
        <p:spPr>
          <a:prstGeom prst="rect">
            <a:avLst/>
          </a:prstGeom>
        </p:spPr>
        <p:txBody>
          <a:bodyPr/>
          <a:lstStyle/>
          <a:p>
            <a:pPr marR="43289" indent="43289">
              <a:spcBef>
                <a:spcPts val="500"/>
              </a:spcBef>
              <a:defRPr>
                <a:uFill>
                  <a:solidFill>
                    <a:srgbClr val="000000"/>
                  </a:solidFill>
                </a:uFill>
                <a:latin typeface="Times New Roman"/>
                <a:ea typeface="Times New Roman"/>
                <a:cs typeface="Times New Roman"/>
                <a:sym typeface="Times New Roman"/>
              </a:defRPr>
            </a:pPr>
            <a:r>
              <a:t>[From the home page of CESENA] </a:t>
            </a:r>
          </a:p>
          <a:p>
            <a:pPr marR="43289" indent="43289">
              <a:spcBef>
                <a:spcPts val="500"/>
              </a:spcBef>
              <a:defRPr>
                <a:uFill>
                  <a:solidFill>
                    <a:srgbClr val="000000"/>
                  </a:solidFill>
                </a:uFill>
                <a:latin typeface="Times New Roman"/>
                <a:ea typeface="Times New Roman"/>
                <a:cs typeface="Times New Roman"/>
                <a:sym typeface="Times New Roman"/>
              </a:defRPr>
            </a:pPr>
            <a:r>
              <a:t>In [D. Maio, D. Maltoni, "Direct Gray-Scale Minutiae Detection in Fingerprints",</a:t>
            </a:r>
            <a:r>
              <a:rPr i="1"/>
              <a:t> IEEE tPAMI</a:t>
            </a:r>
            <a:r>
              <a:t>, v. 19, no. 1, 1997] an original technique is proposed, based on ridge-line following, where </a:t>
            </a:r>
            <a:r>
              <a:rPr>
                <a:solidFill>
                  <a:srgbClr val="FF2600"/>
                </a:solidFill>
                <a:uFill>
                  <a:solidFill>
                    <a:srgbClr val="FF2600"/>
                  </a:solidFill>
                </a:uFill>
              </a:rPr>
              <a:t>the minutiae are extracted directly from gray-scale images</a:t>
            </a:r>
            <a:r>
              <a:t>. </a:t>
            </a:r>
          </a:p>
          <a:p>
            <a:pPr marR="43289" indent="43289">
              <a:spcBef>
                <a:spcPts val="500"/>
              </a:spcBef>
              <a:defRPr>
                <a:uFill>
                  <a:solidFill>
                    <a:srgbClr val="000000"/>
                  </a:solidFill>
                </a:uFill>
                <a:latin typeface="Times New Roman"/>
                <a:ea typeface="Times New Roman"/>
                <a:cs typeface="Times New Roman"/>
                <a:sym typeface="Times New Roman"/>
              </a:defRPr>
            </a:pPr>
            <a:r>
              <a:t>The basic idea of this method is to follow the ridge lines on the gray-scale image, by "sailing" according to the fingerprint directional image. A set of starting points is determined by superimposing a square-meshed grid on the gray-scale image. For each starting point, the algorithm keeps following the ridge lines until they terminate or intersect other ridge lines (minutiae detection). A labeling strategy is adopted to examine each ridge-line only once and locate the intersections between ridge-lines. </a:t>
            </a:r>
          </a:p>
          <a:p>
            <a:pPr marR="43289" indent="43289">
              <a:spcBef>
                <a:spcPts val="500"/>
              </a:spcBef>
              <a:defRPr>
                <a:uFill>
                  <a:solidFill>
                    <a:srgbClr val="000000"/>
                  </a:solidFill>
                </a:uFill>
                <a:latin typeface="Times New Roman"/>
                <a:ea typeface="Times New Roman"/>
                <a:cs typeface="Times New Roman"/>
                <a:sym typeface="Times New Roman"/>
              </a:defRPr>
            </a:pPr>
            <a:r>
              <a:t>The results achieved are compared with those obtained through some methods based on image binarization. In spite of a greater conceptual complexity, the method proposed performs better both in terms of robustness and efficiency (less than 0.2 sec. are necessary to extract all the minutiae from a 256x256 gray-scale image on a Pentium PC).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6" name="Shape 1096"/>
          <p:cNvSpPr/>
          <p:nvPr>
            <p:ph type="sldImg"/>
          </p:nvPr>
        </p:nvSpPr>
        <p:spPr>
          <a:prstGeom prst="rect">
            <a:avLst/>
          </a:prstGeom>
        </p:spPr>
        <p:txBody>
          <a:bodyPr/>
          <a:lstStyle/>
          <a:p>
            <a:pPr/>
          </a:p>
        </p:txBody>
      </p:sp>
      <p:sp>
        <p:nvSpPr>
          <p:cNvPr id="1097" name="Shape 1097"/>
          <p:cNvSpPr/>
          <p:nvPr>
            <p:ph type="body" sz="quarter" idx="1"/>
          </p:nvPr>
        </p:nvSpPr>
        <p:spPr>
          <a:prstGeom prst="rect">
            <a:avLst/>
          </a:prstGeom>
        </p:spPr>
        <p:txBody>
          <a:bodyPr/>
          <a:lstStyle/>
          <a:p>
            <a:pPr marR="43289" indent="43289">
              <a:lnSpc>
                <a:spcPct val="80000"/>
              </a:lnSpc>
              <a:spcBef>
                <a:spcPts val="300"/>
              </a:spcBef>
              <a:defRPr b="1" sz="900">
                <a:uFill>
                  <a:solidFill>
                    <a:srgbClr val="000000"/>
                  </a:solidFill>
                </a:uFill>
                <a:latin typeface="Times New Roman"/>
                <a:ea typeface="Times New Roman"/>
                <a:cs typeface="Times New Roman"/>
                <a:sym typeface="Times New Roman"/>
              </a:defRPr>
            </a:pPr>
            <a:r>
              <a:t>Editorial Reviews </a:t>
            </a:r>
            <a:r>
              <a:rPr b="0"/>
              <a:t>(from Amazon.com) </a:t>
            </a:r>
            <a:endParaRPr b="0"/>
          </a:p>
          <a:p>
            <a:pPr marR="43289" indent="43289">
              <a:lnSpc>
                <a:spcPct val="80000"/>
              </a:lnSpc>
              <a:spcBef>
                <a:spcPts val="300"/>
              </a:spcBef>
              <a:defRPr b="1" i="1" sz="900">
                <a:uFill>
                  <a:solidFill>
                    <a:srgbClr val="000000"/>
                  </a:solidFill>
                </a:uFill>
                <a:latin typeface="Times New Roman"/>
                <a:ea typeface="Times New Roman"/>
                <a:cs typeface="Times New Roman"/>
                <a:sym typeface="Times New Roman"/>
              </a:defRPr>
            </a:pPr>
            <a:r>
              <a:t>Book Info</a:t>
            </a:r>
            <a:br/>
            <a:r>
              <a:rPr b="0" i="0"/>
              <a:t>Reference on automatic fingerprint recognition providing in-depth coverage of the most recent advances and practices; including sensing, feature extraction and matching, synthetic fingerprint image generation, indexing, and multimodal systems. For biometric security professionals, researchers, developers, and systems administrators. </a:t>
            </a:r>
            <a:br>
              <a:rPr b="0" i="0"/>
            </a:br>
            <a:br>
              <a:rPr b="0" i="0"/>
            </a:br>
            <a:r>
              <a:t>Book Description</a:t>
            </a:r>
            <a:br/>
            <a:r>
              <a:rPr b="0" i="0"/>
              <a:t>With their proven individuality and stability over time, fingerprints continue to be the most widely used physiological characteristic in systems that automatically recognize a person's identity. This comprehensive and authoritative reference, written by leading international researchers, covers all critical aspects of fingerprint security systems and technology. It provides in-depth coverage of the most recent advances and practices: sensing, feature extraction and matching, synthetic fingerprint image generation, indexing, and multimodal systems. The Handbook of Fingerprint Recognition is an absolutely essential resource for all biometric security professionals, researchers, practitioners, developers, and systems administrators. </a:t>
            </a:r>
            <a:endParaRPr b="0" i="0"/>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Features &amp; Benefits: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*Covers the latest research in fingerprint-based recognition algorithms and techniques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*Provides introductory material on all components and modules of a fingerprint recognition system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*Examines design of secure fingerprint systems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*Contains helpful chapter overviews and summaries and consistent notation, for ease of use and accessibility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*Includes a DVD containing both the FVC2002 and FVC2000 fingerprint databases (full versions) and a demo version of SFinGe software (for synthetic fingerprint image generation)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*Integrates numerous supporting graphs, tables, charts, and performance data </a:t>
            </a:r>
          </a:p>
          <a:p>
            <a:pPr marR="43289" indent="43289">
              <a:lnSpc>
                <a:spcPct val="80000"/>
              </a:lnSpc>
              <a:spcBef>
                <a:spcPts val="300"/>
              </a:spcBef>
              <a:defRPr sz="900">
                <a:uFill>
                  <a:solidFill>
                    <a:srgbClr val="000000"/>
                  </a:solidFill>
                </a:uFill>
                <a:latin typeface="Times New Roman"/>
                <a:ea typeface="Times New Roman"/>
                <a:cs typeface="Times New Roman"/>
                <a:sym typeface="Times New Roman"/>
              </a:defRPr>
            </a:pPr>
            <a:r>
              <a:t>*Supplies an extensive annotated bibliography of citations and literature sources </a:t>
            </a:r>
          </a:p>
          <a:p>
            <a:pPr marR="43289" indent="43289">
              <a:lnSpc>
                <a:spcPct val="80000"/>
              </a:lnSpc>
              <a:spcBef>
                <a:spcPts val="300"/>
              </a:spcBef>
              <a:defRPr sz="900">
                <a:uFill>
                  <a:solidFill>
                    <a:srgbClr val="000000"/>
                  </a:solidFill>
                </a:uFill>
                <a:latin typeface="ＭＳ Ｐゴシック"/>
                <a:ea typeface="ＭＳ Ｐゴシック"/>
                <a:cs typeface="ＭＳ Ｐゴシック"/>
                <a:sym typeface="ＭＳ Ｐゴシック"/>
              </a:defRPr>
            </a:pPr>
            <a:br>
              <a:rPr>
                <a:latin typeface="Times New Roman"/>
                <a:ea typeface="Times New Roman"/>
                <a:cs typeface="Times New Roman"/>
                <a:sym typeface="Times New Roman"/>
              </a:rPr>
            </a: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From </a:t>
            </a:r>
            <a:r>
              <a:rPr b="1"/>
              <a:t>Handbook of Fingerprint Recognition</a:t>
            </a:r>
            <a:r>
              <a:t>, by </a:t>
            </a:r>
            <a:r>
              <a:rPr u="sng">
                <a:solidFill>
                  <a:schemeClr val="accent4"/>
                </a:solidFill>
                <a:uFill>
                  <a:solidFill>
                    <a:schemeClr val="accent4"/>
                  </a:solidFill>
                </a:uFill>
                <a:hlinkClick r:id="rId3" invalidUrl="" action="" tgtFrame="" tooltip="" history="1" highlightClick="0" endSnd="0"/>
              </a:rPr>
              <a:t>Davide Maltoni</a:t>
            </a:r>
            <a:r>
              <a:t> (Editor), </a:t>
            </a:r>
            <a:r>
              <a:rPr u="sng">
                <a:solidFill>
                  <a:schemeClr val="accent4"/>
                </a:solidFill>
                <a:uFill>
                  <a:solidFill>
                    <a:schemeClr val="accent4"/>
                  </a:solidFill>
                </a:uFill>
                <a:hlinkClick r:id="rId4" invalidUrl="" action="" tgtFrame="" tooltip="" history="1" highlightClick="0" endSnd="0"/>
              </a:rPr>
              <a:t>Dario Maio</a:t>
            </a:r>
            <a:r>
              <a:t>, </a:t>
            </a:r>
            <a:r>
              <a:rPr u="sng">
                <a:solidFill>
                  <a:schemeClr val="accent4"/>
                </a:solidFill>
                <a:uFill>
                  <a:solidFill>
                    <a:schemeClr val="accent4"/>
                  </a:solidFill>
                </a:uFill>
                <a:hlinkClick r:id="rId5" invalidUrl="" action="" tgtFrame="" tooltip="" history="1" highlightClick="0" endSnd="0"/>
              </a:rPr>
              <a:t>Anil K. Jain</a:t>
            </a:r>
            <a:r>
              <a:t>, </a:t>
            </a:r>
            <a:r>
              <a:rPr u="sng">
                <a:solidFill>
                  <a:schemeClr val="accent4"/>
                </a:solidFill>
                <a:uFill>
                  <a:solidFill>
                    <a:schemeClr val="accent4"/>
                  </a:solidFill>
                </a:uFill>
                <a:hlinkClick r:id="rId6" invalidUrl="" action="" tgtFrame="" tooltip="" history="1" highlightClick="0" endSnd="0"/>
              </a:rPr>
              <a:t>Salil Prabhakar</a:t>
            </a:r>
            <a:r>
              <a:t> </a:t>
            </a:r>
            <a:br/>
            <a:r>
              <a:t>:</a:t>
            </a:r>
          </a:p>
          <a:p>
            <a:pPr marR="43289" indent="43289">
              <a:spcBef>
                <a:spcPts val="300"/>
              </a:spcBef>
              <a:defRPr sz="1000">
                <a:uFill>
                  <a:solidFill>
                    <a:srgbClr val="000000"/>
                  </a:solidFill>
                </a:uFill>
                <a:latin typeface="Times New Roman"/>
                <a:ea typeface="Times New Roman"/>
                <a:cs typeface="Times New Roman"/>
                <a:sym typeface="Times New Roman"/>
              </a:defRPr>
            </a:pPr>
            <a:r>
              <a:t>Human fingerprints have been discovered on a large number of archaeological artifacts and historical items (see Figure 1.8 for some examples). Although these findings provide evidence to show that ancient people were aware of the individuality of fingerprints, such awareness does not appear to have any scientific basis.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lvl1pPr marR="43289" indent="43289">
              <a:spcBef>
                <a:spcPts val="300"/>
              </a:spcBef>
              <a:defRPr sz="1000">
                <a:uFill>
                  <a:solidFill>
                    <a:srgbClr val="000000"/>
                  </a:solidFill>
                </a:uFill>
                <a:latin typeface="Times New Roman"/>
                <a:ea typeface="Times New Roman"/>
                <a:cs typeface="Times New Roman"/>
                <a:sym typeface="Times New Roman"/>
              </a:defRPr>
            </a:lvl1pPr>
          </a:lstStyle>
          <a:p>
            <a:pPr/>
            <a:r>
              <a:t>It was not until the late sixteenth century that the modern scientific fingerprint technique was first initiated.  In 1684, the English plant morphologist, Nehemiah Grew, published the first scientific paper reporting his systematic study on the ridge, furrow, and pore structure in fingerprints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[Jain &amp; Pankanti:] </a:t>
            </a:r>
          </a:p>
          <a:p>
            <a:pPr marR="43289" indent="43289">
              <a:spcBef>
                <a:spcPts val="300"/>
              </a:spcBef>
              <a:defRPr sz="1000">
                <a:uFill>
                  <a:solidFill>
                    <a:srgbClr val="000000"/>
                  </a:solidFill>
                </a:uFill>
                <a:latin typeface="Times New Roman"/>
                <a:ea typeface="Times New Roman"/>
                <a:cs typeface="Times New Roman"/>
                <a:sym typeface="Times New Roman"/>
              </a:defRPr>
            </a:pPr>
            <a:r>
              <a:t>Over the last decade, many novel techniques have been developed to acquire fingerprints without the use of ink. These scanners are known as the “livescan” fingerprint scanners. The basic principle in these inkless methods is to sense the ridges and valleys on a finger when the finger is in contact with the surface of the scanner. </a:t>
            </a:r>
          </a:p>
          <a:p>
            <a:pPr marR="43289" indent="500488">
              <a:spcBef>
                <a:spcPts val="300"/>
              </a:spcBef>
              <a:defRPr sz="1000">
                <a:uFill>
                  <a:solidFill>
                    <a:srgbClr val="000000"/>
                  </a:solidFill>
                </a:uFill>
                <a:latin typeface="Times New Roman"/>
                <a:ea typeface="Times New Roman"/>
                <a:cs typeface="Times New Roman"/>
                <a:sym typeface="Times New Roman"/>
              </a:defRPr>
            </a:pPr>
            <a:r>
              <a:t>The most popular technology to obtain a live-scan fingerprint image is based on the optical frustrated total internal reflection (FTIR) concept [18]. When a finger is placed on one side of a glass platen (prism), ridges of the finger are in contact with the platen, while the valleys of the finger are not in contact with the platen. The rest of the imaging system essentially consists of an assembly of an LED light source and a CCD camera placed on the other side of the glass platen. The laser light source illuminates the glass at a certain angle and the camera is placed such that it can capture the laser light reflected from the glass. The light which is incident on the plate at the glass surface touched by the ridges is randomly scattered while the light incident at the glass surface corresponding to valleys suffers total internal reflection, resulting in a corresponding fingerprint image on the imaging plane of the CCD. An example of live-scan fingerprint is shown in Figure 4 (b). Figure 5 shows a FTIR fingerprint scanner. Typically, an optical live-scan fingerprint scanner images span an area which is approximately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[Jain &amp; Pankanti:] </a:t>
            </a:r>
          </a:p>
          <a:p>
            <a:pPr marR="43289" indent="500488">
              <a:spcBef>
                <a:spcPts val="300"/>
              </a:spcBef>
              <a:defRPr sz="1000">
                <a:uFill>
                  <a:solidFill>
                    <a:srgbClr val="000000"/>
                  </a:solidFill>
                </a:uFill>
                <a:latin typeface="Times New Roman"/>
                <a:ea typeface="Times New Roman"/>
                <a:cs typeface="Times New Roman"/>
                <a:sym typeface="Times New Roman"/>
              </a:defRPr>
            </a:pPr>
            <a:r>
              <a:t>CMOS capacitance [17]: The ridges and valleys of a finger create different charge accumulations when</a:t>
            </a:r>
          </a:p>
          <a:p>
            <a:pPr marR="43289" indent="500488">
              <a:spcBef>
                <a:spcPts val="300"/>
              </a:spcBef>
              <a:defRPr sz="1000">
                <a:uFill>
                  <a:solidFill>
                    <a:srgbClr val="000000"/>
                  </a:solidFill>
                </a:uFill>
                <a:latin typeface="Times New Roman"/>
                <a:ea typeface="Times New Roman"/>
                <a:cs typeface="Times New Roman"/>
                <a:sym typeface="Times New Roman"/>
              </a:defRPr>
            </a:pPr>
            <a:r>
              <a:t>the finger touches a CMOS chip grid. With suitable electronics, the charge is converted to a pixel value.</a:t>
            </a:r>
          </a:p>
          <a:p>
            <a:pPr marR="43289" indent="500488">
              <a:spcBef>
                <a:spcPts val="300"/>
              </a:spcBef>
              <a:defRPr sz="1000">
                <a:uFill>
                  <a:solidFill>
                    <a:srgbClr val="000000"/>
                  </a:solidFill>
                </a:uFill>
                <a:latin typeface="Times New Roman"/>
                <a:ea typeface="Times New Roman"/>
                <a:cs typeface="Times New Roman"/>
                <a:sym typeface="Times New Roman"/>
              </a:defRPr>
            </a:pPr>
            <a:r>
              <a:t>Normally at 500 dpi these scanners provide about 0.5” </a:t>
            </a:r>
            <a:r>
              <a:rPr>
                <a:latin typeface="Arial"/>
                <a:ea typeface="Arial"/>
                <a:cs typeface="Arial"/>
                <a:sym typeface="Arial"/>
              </a:rPr>
              <a:t> </a:t>
            </a:r>
            <a:r>
              <a:t>0.5” of scan area. This can be a problem as the</a:t>
            </a:r>
          </a:p>
          <a:p>
            <a:pPr marR="43289" indent="500488">
              <a:spcBef>
                <a:spcPts val="300"/>
              </a:spcBef>
              <a:defRPr sz="1000">
                <a:uFill>
                  <a:solidFill>
                    <a:srgbClr val="000000"/>
                  </a:solidFill>
                </a:uFill>
                <a:latin typeface="Times New Roman"/>
                <a:ea typeface="Times New Roman"/>
                <a:cs typeface="Times New Roman"/>
                <a:sym typeface="Times New Roman"/>
              </a:defRPr>
            </a:pPr>
            <a:r>
              <a:t>two images acquired at two different times may have very little overlap. They also tend to be affected by</a:t>
            </a:r>
          </a:p>
          <a:p>
            <a:pPr marR="43289" indent="500488">
              <a:spcBef>
                <a:spcPts val="300"/>
              </a:spcBef>
              <a:defRPr sz="1000">
                <a:uFill>
                  <a:solidFill>
                    <a:srgbClr val="000000"/>
                  </a:solidFill>
                </a:uFill>
                <a:latin typeface="Times New Roman"/>
                <a:ea typeface="Times New Roman"/>
                <a:cs typeface="Times New Roman"/>
                <a:sym typeface="Times New Roman"/>
              </a:defRPr>
            </a:pPr>
            <a:r>
              <a:t>the skin dryness and wetness. In addition, these devices are sensitive to electrostatic discharge.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[Jain &amp; Pankanti:] </a:t>
            </a:r>
          </a:p>
          <a:p>
            <a:pPr marR="43289" indent="500488">
              <a:spcBef>
                <a:spcPts val="300"/>
              </a:spcBef>
              <a:defRPr sz="1000">
                <a:uFill>
                  <a:solidFill>
                    <a:srgbClr val="000000"/>
                  </a:solidFill>
                </a:uFill>
                <a:latin typeface="Times New Roman"/>
                <a:ea typeface="Times New Roman"/>
                <a:cs typeface="Times New Roman"/>
                <a:sym typeface="Times New Roman"/>
              </a:defRPr>
            </a:pPr>
            <a:r>
              <a:t>CMOS capacitance [17]: The ridges and valleys of a finger create different charge accumulations when</a:t>
            </a:r>
          </a:p>
          <a:p>
            <a:pPr marR="43289" indent="500488">
              <a:spcBef>
                <a:spcPts val="300"/>
              </a:spcBef>
              <a:defRPr sz="1000">
                <a:uFill>
                  <a:solidFill>
                    <a:srgbClr val="000000"/>
                  </a:solidFill>
                </a:uFill>
                <a:latin typeface="Times New Roman"/>
                <a:ea typeface="Times New Roman"/>
                <a:cs typeface="Times New Roman"/>
                <a:sym typeface="Times New Roman"/>
              </a:defRPr>
            </a:pPr>
            <a:r>
              <a:t>the finger touches a CMOS chip grid. With suitable electronics, the charge is converted to a pixel value.</a:t>
            </a:r>
          </a:p>
          <a:p>
            <a:pPr marR="43289" indent="500488">
              <a:spcBef>
                <a:spcPts val="300"/>
              </a:spcBef>
              <a:defRPr sz="1000">
                <a:uFill>
                  <a:solidFill>
                    <a:srgbClr val="000000"/>
                  </a:solidFill>
                </a:uFill>
                <a:latin typeface="Times New Roman"/>
                <a:ea typeface="Times New Roman"/>
                <a:cs typeface="Times New Roman"/>
                <a:sym typeface="Times New Roman"/>
              </a:defRPr>
            </a:pPr>
            <a:r>
              <a:t>Normally at 500 dpi these scanners provide about 0.5” </a:t>
            </a:r>
            <a:r>
              <a:rPr>
                <a:latin typeface="Arial"/>
                <a:ea typeface="Arial"/>
                <a:cs typeface="Arial"/>
                <a:sym typeface="Arial"/>
              </a:rPr>
              <a:t> </a:t>
            </a:r>
            <a:r>
              <a:t>0.5” of scan area. This can be a problem as the</a:t>
            </a:r>
          </a:p>
          <a:p>
            <a:pPr marR="43289" indent="500488">
              <a:spcBef>
                <a:spcPts val="300"/>
              </a:spcBef>
              <a:defRPr sz="1000">
                <a:uFill>
                  <a:solidFill>
                    <a:srgbClr val="000000"/>
                  </a:solidFill>
                </a:uFill>
                <a:latin typeface="Times New Roman"/>
                <a:ea typeface="Times New Roman"/>
                <a:cs typeface="Times New Roman"/>
                <a:sym typeface="Times New Roman"/>
              </a:defRPr>
            </a:pPr>
            <a:r>
              <a:t>two images acquired at two different times may have very little overlap. They also tend to be affected by</a:t>
            </a:r>
          </a:p>
          <a:p>
            <a:pPr marR="43289" indent="500488">
              <a:spcBef>
                <a:spcPts val="300"/>
              </a:spcBef>
              <a:defRPr sz="1000">
                <a:uFill>
                  <a:solidFill>
                    <a:srgbClr val="000000"/>
                  </a:solidFill>
                </a:uFill>
                <a:latin typeface="Times New Roman"/>
                <a:ea typeface="Times New Roman"/>
                <a:cs typeface="Times New Roman"/>
                <a:sym typeface="Times New Roman"/>
              </a:defRPr>
            </a:pPr>
            <a:r>
              <a:t>the skin dryness and wetness. In addition, these devices are sensitive to electrostatic discharge.</a:t>
            </a:r>
          </a:p>
          <a:p>
            <a:pPr marR="43289" indent="500488">
              <a:spcBef>
                <a:spcPts val="300"/>
              </a:spcBef>
              <a:defRPr sz="1000">
                <a:uFill>
                  <a:solidFill>
                    <a:srgbClr val="000000"/>
                  </a:solidFill>
                </a:uFill>
                <a:latin typeface="Times New Roman"/>
                <a:ea typeface="Times New Roman"/>
                <a:cs typeface="Times New Roman"/>
                <a:sym typeface="Times New Roman"/>
              </a:defRPr>
            </a:pPr>
            <a:r>
              <a:t>Thermal [21]: The pyro-electric material in the sensor measures temperature changes as the finger is</a:t>
            </a:r>
          </a:p>
          <a:p>
            <a:pPr marR="43289" indent="500488">
              <a:spcBef>
                <a:spcPts val="300"/>
              </a:spcBef>
              <a:defRPr sz="1000">
                <a:uFill>
                  <a:solidFill>
                    <a:srgbClr val="000000"/>
                  </a:solidFill>
                </a:uFill>
                <a:latin typeface="Times New Roman"/>
                <a:ea typeface="Times New Roman"/>
                <a:cs typeface="Times New Roman"/>
                <a:sym typeface="Times New Roman"/>
              </a:defRPr>
            </a:pPr>
            <a:r>
              <a:t>swiped over the scanner and produces an image. This technology is claimed to overcome the dry and wet</a:t>
            </a:r>
          </a:p>
          <a:p>
            <a:pPr marR="43289" indent="500488">
              <a:spcBef>
                <a:spcPts val="300"/>
              </a:spcBef>
              <a:defRPr sz="1000">
                <a:uFill>
                  <a:solidFill>
                    <a:srgbClr val="000000"/>
                  </a:solidFill>
                </a:uFill>
                <a:latin typeface="Times New Roman"/>
                <a:ea typeface="Times New Roman"/>
                <a:cs typeface="Times New Roman"/>
                <a:sym typeface="Times New Roman"/>
              </a:defRPr>
            </a:pPr>
            <a:r>
              <a:t>skin issues in the optical scanners and can sustain higher static discharge. However, the images are not</a:t>
            </a:r>
          </a:p>
          <a:p>
            <a:pPr marR="43289" indent="500488">
              <a:spcBef>
                <a:spcPts val="300"/>
              </a:spcBef>
              <a:defRPr sz="1000">
                <a:uFill>
                  <a:solidFill>
                    <a:srgbClr val="000000"/>
                  </a:solidFill>
                </a:uFill>
                <a:latin typeface="Times New Roman"/>
                <a:ea typeface="Times New Roman"/>
                <a:cs typeface="Times New Roman"/>
                <a:sym typeface="Times New Roman"/>
              </a:defRPr>
            </a:pPr>
            <a:r>
              <a:t>rich in gray values.</a:t>
            </a:r>
          </a:p>
          <a:p>
            <a:pPr marR="43289" indent="500488">
              <a:spcBef>
                <a:spcPts val="300"/>
              </a:spcBef>
              <a:defRPr sz="1000">
                <a:uFill>
                  <a:solidFill>
                    <a:srgbClr val="000000"/>
                  </a:solidFill>
                </a:uFill>
                <a:latin typeface="Times New Roman"/>
                <a:ea typeface="Times New Roman"/>
                <a:cs typeface="Times New Roman"/>
                <a:sym typeface="Times New Roman"/>
              </a:defRPr>
            </a:pPr>
            <a:r>
              <a:t>Ultrasound [5]: An ultrasonic beam is scanned across the fingerprint surface to measure the ridge depth</a:t>
            </a:r>
          </a:p>
          <a:p>
            <a:pPr marR="43289" indent="500488">
              <a:spcBef>
                <a:spcPts val="300"/>
              </a:spcBef>
              <a:defRPr sz="1000">
                <a:uFill>
                  <a:solidFill>
                    <a:srgbClr val="000000"/>
                  </a:solidFill>
                </a:uFill>
                <a:latin typeface="Times New Roman"/>
                <a:ea typeface="Times New Roman"/>
                <a:cs typeface="Times New Roman"/>
                <a:sym typeface="Times New Roman"/>
              </a:defRPr>
            </a:pPr>
            <a:r>
              <a:t>from the reflected signal. Skin conditions such as dry, wet and oil on the skin do not affect the imaging</a:t>
            </a:r>
          </a:p>
          <a:p>
            <a:pPr marR="43289" indent="500488">
              <a:spcBef>
                <a:spcPts val="300"/>
              </a:spcBef>
              <a:defRPr sz="1000">
                <a:uFill>
                  <a:solidFill>
                    <a:srgbClr val="000000"/>
                  </a:solidFill>
                </a:uFill>
                <a:latin typeface="Times New Roman"/>
                <a:ea typeface="Times New Roman"/>
                <a:cs typeface="Times New Roman"/>
                <a:sym typeface="Times New Roman"/>
              </a:defRPr>
            </a:pPr>
            <a:r>
              <a:t>and the images better reflect the actual ridge topography. However, these units tend to very bulky and</a:t>
            </a:r>
          </a:p>
          <a:p>
            <a:pPr marR="43289" indent="500488">
              <a:spcBef>
                <a:spcPts val="300"/>
              </a:spcBef>
              <a:defRPr sz="1000">
                <a:uFill>
                  <a:solidFill>
                    <a:srgbClr val="000000"/>
                  </a:solidFill>
                </a:uFill>
                <a:latin typeface="Times New Roman"/>
                <a:ea typeface="Times New Roman"/>
                <a:cs typeface="Times New Roman"/>
                <a:sym typeface="Times New Roman"/>
              </a:defRPr>
            </a:pPr>
            <a:r>
              <a:t>require larger scanning time than the optical scanners.</a:t>
            </a:r>
          </a:p>
          <a:p>
            <a:pPr marR="43289" indent="43289">
              <a:spcBef>
                <a:spcPts val="300"/>
              </a:spcBef>
              <a:defRPr sz="1000">
                <a:uFill>
                  <a:solidFill>
                    <a:srgbClr val="000000"/>
                  </a:solidFill>
                </a:uFill>
                <a:latin typeface="Times New Roman"/>
                <a:ea typeface="Times New Roman"/>
                <a:cs typeface="Times New Roman"/>
                <a:sym typeface="Times New Roman"/>
              </a:defRPr>
            </a:pPr>
            <a:r>
              <a:t>Recently non-contact [2] fingerprint scanners have been announced to avoid problems related touching a surface for scanning the fingerprint.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The sensors by DELSY and Infineon are chip-based.</a:t>
            </a:r>
          </a:p>
          <a:p>
            <a:pPr marR="43289" indent="43289">
              <a:spcBef>
                <a:spcPts val="300"/>
              </a:spcBef>
              <a:defRPr sz="1000">
                <a:uFill>
                  <a:solidFill>
                    <a:srgbClr val="000000"/>
                  </a:solidFill>
                </a:uFill>
                <a:latin typeface="Times New Roman"/>
                <a:ea typeface="Times New Roman"/>
                <a:cs typeface="Times New Roman"/>
                <a:sym typeface="Times New Roman"/>
              </a:defRPr>
            </a:pPr>
          </a:p>
          <a:p>
            <a:pPr marR="43289" indent="43289">
              <a:spcBef>
                <a:spcPts val="300"/>
              </a:spcBef>
              <a:defRPr sz="1000">
                <a:uFill>
                  <a:solidFill>
                    <a:srgbClr val="000000"/>
                  </a:solidFill>
                </a:uFill>
                <a:latin typeface="Times New Roman"/>
                <a:ea typeface="Times New Roman"/>
                <a:cs typeface="Times New Roman"/>
                <a:sym typeface="Times New Roman"/>
              </a:defRPr>
            </a:pPr>
            <a:r>
              <a:t>A picture of an ultrasound fingerprint sensor [by UltraScan] was not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marR="43289" indent="43289">
              <a:spcBef>
                <a:spcPts val="300"/>
              </a:spcBef>
              <a:defRPr sz="1000">
                <a:uFill>
                  <a:solidFill>
                    <a:srgbClr val="000000"/>
                  </a:solidFill>
                </a:uFill>
                <a:latin typeface="Times New Roman"/>
                <a:ea typeface="Times New Roman"/>
                <a:cs typeface="Times New Roman"/>
                <a:sym typeface="Times New Roman"/>
              </a:defRPr>
            </a:lvl1pPr>
          </a:lstStyle>
          <a:p>
            <a:pPr/>
            <a:r>
              <a:t>The sensor by Authentec is chip-based.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marR="43289" indent="43289">
              <a:spcBef>
                <a:spcPts val="300"/>
              </a:spcBef>
              <a:defRPr sz="1000">
                <a:uFill>
                  <a:solidFill>
                    <a:srgbClr val="000000"/>
                  </a:solidFill>
                </a:uFill>
                <a:latin typeface="Times New Roman"/>
                <a:ea typeface="Times New Roman"/>
                <a:cs typeface="Times New Roman"/>
                <a:sym typeface="Times New Roman"/>
              </a:defRPr>
            </a:pPr>
            <a:r>
              <a:t>BioMouse</a:t>
            </a:r>
            <a:r>
              <a:rPr sz="1600">
                <a:latin typeface="Arial Rounded MT Bold"/>
                <a:ea typeface="Arial Rounded MT Bold"/>
                <a:cs typeface="Arial Rounded MT Bold"/>
                <a:sym typeface="Arial Rounded MT Bold"/>
              </a:rPr>
              <a:t>™ </a:t>
            </a:r>
            <a:r>
              <a:rPr>
                <a:latin typeface="Arial Rounded MT Bold"/>
                <a:ea typeface="Arial Rounded MT Bold"/>
                <a:cs typeface="Arial Rounded MT Bold"/>
                <a:sym typeface="Arial Rounded MT Bold"/>
              </a:rPr>
              <a:t>Plus:</a:t>
            </a:r>
            <a:endParaRPr>
              <a:latin typeface="Arial Rounded MT Bold"/>
              <a:ea typeface="Arial Rounded MT Bold"/>
              <a:cs typeface="Arial Rounded MT Bold"/>
              <a:sym typeface="Arial Rounded MT Bold"/>
            </a:endParaRPr>
          </a:p>
          <a:p>
            <a:pPr marR="43289" indent="43289">
              <a:spcBef>
                <a:spcPts val="300"/>
              </a:spcBef>
              <a:defRPr sz="1000">
                <a:uFill>
                  <a:solidFill>
                    <a:srgbClr val="000000"/>
                  </a:solidFill>
                </a:uFill>
                <a:latin typeface="Arial Rounded MT Bold"/>
                <a:ea typeface="Arial Rounded MT Bold"/>
                <a:cs typeface="Arial Rounded MT Bold"/>
                <a:sym typeface="Arial Rounded MT Bold"/>
              </a:defRPr>
            </a:pPr>
            <a:r>
              <a:t>integrated smartcard reader and fingerprint sensor</a:t>
            </a:r>
          </a:p>
          <a:p>
            <a:pPr marR="43289" indent="43289">
              <a:spcBef>
                <a:spcPts val="300"/>
              </a:spcBef>
              <a:defRPr sz="1000">
                <a:uFill>
                  <a:solidFill>
                    <a:srgbClr val="000000"/>
                  </a:solidFill>
                </a:uFill>
                <a:latin typeface="Arial Rounded MT Bold"/>
                <a:ea typeface="Arial Rounded MT Bold"/>
                <a:cs typeface="Arial Rounded MT Bold"/>
                <a:sym typeface="Arial Rounded MT Bold"/>
              </a:defRPr>
            </a:pPr>
          </a:p>
          <a:p>
            <a:pPr marR="43289" indent="43289">
              <a:spcBef>
                <a:spcPts val="300"/>
              </a:spcBef>
              <a:defRPr sz="1000">
                <a:uFill>
                  <a:solidFill>
                    <a:srgbClr val="000000"/>
                  </a:solidFill>
                </a:uFill>
                <a:latin typeface="Arial Rounded MT Bold"/>
                <a:ea typeface="Arial Rounded MT Bold"/>
                <a:cs typeface="Arial Rounded MT Bold"/>
                <a:sym typeface="Arial Rounded MT Bold"/>
              </a:defRPr>
            </a:pPr>
            <a:r>
              <a:t>ID Mouse:</a:t>
            </a:r>
          </a:p>
          <a:p>
            <a:pPr marR="43289" indent="43289">
              <a:spcBef>
                <a:spcPts val="300"/>
              </a:spcBef>
              <a:defRPr sz="1000">
                <a:uFill>
                  <a:solidFill>
                    <a:srgbClr val="000000"/>
                  </a:solidFill>
                </a:uFill>
                <a:latin typeface="Arial Rounded MT Bold"/>
                <a:ea typeface="Arial Rounded MT Bold"/>
                <a:cs typeface="Arial Rounded MT Bold"/>
                <a:sym typeface="Arial Rounded MT Bold"/>
              </a:defRPr>
            </a:pPr>
            <a:r>
              <a:t>mouse with fingerprint sensor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eldia">
    <p:spTree>
      <p:nvGrpSpPr>
        <p:cNvPr id="1" name=""/>
        <p:cNvGrpSpPr/>
        <p:nvPr/>
      </p:nvGrpSpPr>
      <p:grpSpPr>
        <a:xfrm>
          <a:off x="0" y="0"/>
          <a:ext cx="0" cy="0"/>
          <a:chOff x="0" y="0"/>
          <a:chExt cx="0" cy="0"/>
        </a:xfrm>
      </p:grpSpPr>
      <p:sp>
        <p:nvSpPr>
          <p:cNvPr id="13" name="Rechthoek 6"/>
          <p:cNvSpPr/>
          <p:nvPr/>
        </p:nvSpPr>
        <p:spPr>
          <a:xfrm>
            <a:off x="0" y="0"/>
            <a:ext cx="121932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 name="Rechthoek 9"/>
          <p:cNvSpPr/>
          <p:nvPr/>
        </p:nvSpPr>
        <p:spPr>
          <a:xfrm>
            <a:off x="0" y="647999"/>
            <a:ext cx="12193200" cy="6210001"/>
          </a:xfrm>
          <a:prstGeom prst="rect">
            <a:avLst/>
          </a:prstGeom>
          <a:solidFill>
            <a:srgbClr val="DCE7F0"/>
          </a:solidFill>
          <a:ln w="12700">
            <a:miter lim="400000"/>
          </a:ln>
        </p:spPr>
        <p:txBody>
          <a:bodyPr lIns="45719" rIns="45719" anchor="ctr"/>
          <a:lstStyle/>
          <a:p>
            <a:pPr algn="ctr">
              <a:defRPr>
                <a:solidFill>
                  <a:srgbClr val="FFFFFF"/>
                </a:solidFill>
              </a:defRPr>
            </a:pPr>
          </a:p>
        </p:txBody>
      </p:sp>
      <p:sp>
        <p:nvSpPr>
          <p:cNvPr id="15" name="Rechthoek 7"/>
          <p:cNvSpPr/>
          <p:nvPr/>
        </p:nvSpPr>
        <p:spPr>
          <a:xfrm>
            <a:off x="0" y="647997"/>
            <a:ext cx="12193200" cy="4456802"/>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6" name="Afbeelding 8" descr="Afbeelding 8"/>
          <p:cNvPicPr>
            <a:picLocks noChangeAspect="1"/>
          </p:cNvPicPr>
          <p:nvPr/>
        </p:nvPicPr>
        <p:blipFill>
          <a:blip r:embed="rId2">
            <a:extLst/>
          </a:blip>
          <a:stretch>
            <a:fillRect/>
          </a:stretch>
        </p:blipFill>
        <p:spPr>
          <a:xfrm>
            <a:off x="359999" y="359999"/>
            <a:ext cx="2018136" cy="720001"/>
          </a:xfrm>
          <a:prstGeom prst="rect">
            <a:avLst/>
          </a:prstGeom>
          <a:ln w="12700">
            <a:miter lim="400000"/>
          </a:ln>
        </p:spPr>
      </p:pic>
      <p:sp>
        <p:nvSpPr>
          <p:cNvPr id="17" name="Title Text"/>
          <p:cNvSpPr txBox="1"/>
          <p:nvPr>
            <p:ph type="title"/>
          </p:nvPr>
        </p:nvSpPr>
        <p:spPr>
          <a:xfrm>
            <a:off x="575998" y="1079999"/>
            <a:ext cx="6096525" cy="4024800"/>
          </a:xfrm>
          <a:prstGeom prst="rect">
            <a:avLst/>
          </a:prstGeom>
        </p:spPr>
        <p:txBody>
          <a:bodyPr/>
          <a:lstStyle>
            <a:lvl1pPr>
              <a:defRPr>
                <a:solidFill>
                  <a:srgbClr val="FFFFFF"/>
                </a:solidFill>
              </a:defRPr>
            </a:lvl1pPr>
          </a:lstStyle>
          <a:p>
            <a:pPr/>
            <a:r>
              <a:t>Title Text</a:t>
            </a:r>
          </a:p>
        </p:txBody>
      </p:sp>
      <p:sp>
        <p:nvSpPr>
          <p:cNvPr id="18" name="Body Level One…"/>
          <p:cNvSpPr txBox="1"/>
          <p:nvPr>
            <p:ph type="body" sz="quarter" idx="1"/>
          </p:nvPr>
        </p:nvSpPr>
        <p:spPr>
          <a:xfrm>
            <a:off x="575998" y="5392801"/>
            <a:ext cx="6096525" cy="730189"/>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9" name="Picture Placeholder 4"/>
          <p:cNvSpPr/>
          <p:nvPr>
            <p:ph type="pic" sz="half" idx="13"/>
          </p:nvPr>
        </p:nvSpPr>
        <p:spPr>
          <a:xfrm>
            <a:off x="7248525" y="1654175"/>
            <a:ext cx="4368673" cy="4468813"/>
          </a:xfrm>
          <a:prstGeom prst="rect">
            <a:avLst/>
          </a:prstGeom>
        </p:spPr>
        <p:txBody>
          <a:bodyPr lIns="91439" rIns="91439">
            <a:noAutofit/>
          </a:bodyPr>
          <a:lstStyle/>
          <a:p>
            <a:pPr/>
          </a:p>
        </p:txBody>
      </p:sp>
      <p:sp>
        <p:nvSpPr>
          <p:cNvPr id="20" name="Slide Number"/>
          <p:cNvSpPr txBox="1"/>
          <p:nvPr>
            <p:ph type="sldNum" sz="quarter" idx="2"/>
          </p:nvPr>
        </p:nvSpPr>
        <p:spPr>
          <a:xfrm>
            <a:off x="87376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11"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12"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13" name="Title Text"/>
          <p:cNvSpPr txBox="1"/>
          <p:nvPr>
            <p:ph type="title"/>
          </p:nvPr>
        </p:nvSpPr>
        <p:spPr>
          <a:xfrm>
            <a:off x="338666" y="-229076"/>
            <a:ext cx="11514668" cy="1714501"/>
          </a:xfrm>
          <a:prstGeom prst="rect">
            <a:avLst/>
          </a:prstGeom>
        </p:spPr>
        <p:txBody>
          <a:bodyPr/>
          <a:lstStyle/>
          <a:p>
            <a:pPr/>
            <a:r>
              <a:t>Title Text</a:t>
            </a:r>
          </a:p>
        </p:txBody>
      </p:sp>
      <p:sp>
        <p:nvSpPr>
          <p:cNvPr id="114" name="Body Level One…"/>
          <p:cNvSpPr txBox="1"/>
          <p:nvPr>
            <p:ph type="body" idx="1"/>
          </p:nvPr>
        </p:nvSpPr>
        <p:spPr>
          <a:xfrm>
            <a:off x="467153" y="1667715"/>
            <a:ext cx="11514669" cy="4102102"/>
          </a:xfrm>
          <a:prstGeom prst="rect">
            <a:avLst/>
          </a:prstGeom>
        </p:spPr>
        <p:txBody>
          <a:bodyPr/>
          <a:lstStyle>
            <a:lvl1pPr>
              <a:defRPr sz="1800">
                <a:solidFill>
                  <a:srgbClr val="535353"/>
                </a:solidFill>
              </a:defRPr>
            </a:lvl1pPr>
            <a:lvl2pPr>
              <a:defRPr sz="1800">
                <a:solidFill>
                  <a:srgbClr val="535353"/>
                </a:solidFill>
              </a:defRPr>
            </a:lvl2pPr>
            <a:lvl3pPr marL="1143000" indent="-228600">
              <a:defRPr sz="1800">
                <a:solidFill>
                  <a:srgbClr val="535353"/>
                </a:solidFill>
              </a:defRPr>
            </a:lvl3pPr>
            <a:lvl4pPr marL="1600200" indent="-228600">
              <a:defRPr sz="1800">
                <a:solidFill>
                  <a:srgbClr val="535353"/>
                </a:solidFill>
              </a:defRPr>
            </a:lvl4pPr>
            <a:lvl5pPr marL="2057400" indent="-228600">
              <a:defRPr sz="1800">
                <a:solidFill>
                  <a:srgbClr val="535353"/>
                </a:solidFill>
              </a:defRPr>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122"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23"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24" name="Title Text"/>
          <p:cNvSpPr txBox="1"/>
          <p:nvPr>
            <p:ph type="title"/>
          </p:nvPr>
        </p:nvSpPr>
        <p:spPr>
          <a:prstGeom prst="rect">
            <a:avLst/>
          </a:prstGeom>
        </p:spPr>
        <p:txBody>
          <a:bodyPr/>
          <a:lstStyle/>
          <a:p>
            <a:pPr/>
            <a:r>
              <a:t>Title 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132"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33"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34" name="Image"/>
          <p:cNvSpPr/>
          <p:nvPr>
            <p:ph type="pic" sz="quarter" idx="13"/>
          </p:nvPr>
        </p:nvSpPr>
        <p:spPr>
          <a:xfrm>
            <a:off x="7264400" y="2006600"/>
            <a:ext cx="3631408" cy="4603875"/>
          </a:xfrm>
          <a:prstGeom prst="rect">
            <a:avLst/>
          </a:prstGeom>
        </p:spPr>
        <p:txBody>
          <a:bodyPr lIns="91439" rIns="91439">
            <a:noAutofit/>
          </a:bodyPr>
          <a:lstStyle/>
          <a:p>
            <a:pPr/>
          </a:p>
        </p:txBody>
      </p:sp>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sz="half" idx="1"/>
          </p:nvPr>
        </p:nvSpPr>
        <p:spPr>
          <a:xfrm>
            <a:off x="338666" y="2235200"/>
            <a:ext cx="5537201" cy="4102100"/>
          </a:xfrm>
          <a:prstGeom prst="rect">
            <a:avLst/>
          </a:prstGeom>
        </p:spPr>
        <p:txBody>
          <a:bodyPr/>
          <a:lstStyle>
            <a:lvl1pPr marL="171450" indent="-171450">
              <a:defRPr sz="1800">
                <a:solidFill>
                  <a:srgbClr val="535353"/>
                </a:solidFill>
              </a:defRPr>
            </a:lvl1pPr>
            <a:lvl2pPr marL="488950" indent="-171450">
              <a:defRPr sz="1800">
                <a:solidFill>
                  <a:srgbClr val="535353"/>
                </a:solidFill>
              </a:defRPr>
            </a:lvl2pPr>
            <a:lvl3pPr marL="806450" indent="-171450">
              <a:defRPr sz="1800">
                <a:solidFill>
                  <a:srgbClr val="535353"/>
                </a:solidFill>
              </a:defRPr>
            </a:lvl3pPr>
            <a:lvl4pPr marL="1123950" indent="-171450">
              <a:defRPr sz="1800">
                <a:solidFill>
                  <a:srgbClr val="535353"/>
                </a:solidFill>
              </a:defRPr>
            </a:lvl4pPr>
            <a:lvl5pPr marL="1441450" indent="-171450">
              <a:defRPr sz="1800">
                <a:solidFill>
                  <a:srgbClr val="535353"/>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4"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45"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46" name="Title Text"/>
          <p:cNvSpPr txBox="1"/>
          <p:nvPr>
            <p:ph type="title"/>
          </p:nvPr>
        </p:nvSpPr>
        <p:spPr>
          <a:prstGeom prst="rect">
            <a:avLst/>
          </a:prstGeom>
        </p:spPr>
        <p:txBody>
          <a:bodyPr/>
          <a:lstStyle>
            <a:lvl1pPr>
              <a:defRPr sz="2800">
                <a:solidFill>
                  <a:srgbClr val="E8396C"/>
                </a:solidFill>
              </a:defRPr>
            </a:lvl1pPr>
          </a:lstStyle>
          <a:p>
            <a:pPr/>
            <a:r>
              <a:t>Title Text</a:t>
            </a:r>
          </a:p>
        </p:txBody>
      </p:sp>
      <p:sp>
        <p:nvSpPr>
          <p:cNvPr id="147" name="Body Level One…"/>
          <p:cNvSpPr txBox="1"/>
          <p:nvPr>
            <p:ph type="body" idx="1"/>
          </p:nvPr>
        </p:nvSpPr>
        <p:spPr>
          <a:prstGeom prst="rect">
            <a:avLst/>
          </a:prstGeom>
        </p:spPr>
        <p:txBody>
          <a:bodyPr lIns="0" tIns="0" rIns="0" bIns="0"/>
          <a:lstStyle>
            <a:lvl1pPr>
              <a:defRPr sz="2100" u="sng">
                <a:solidFill>
                  <a:srgbClr val="1C5E9E"/>
                </a:solidFill>
              </a:defRPr>
            </a:lvl1pPr>
            <a:lvl2pPr marL="657225" indent="-200025">
              <a:defRPr sz="2100" u="sng">
                <a:solidFill>
                  <a:srgbClr val="1C5E9E"/>
                </a:solidFill>
              </a:defRPr>
            </a:lvl2pPr>
            <a:lvl3pPr marL="1154430" indent="-240030">
              <a:defRPr sz="2100" u="sng">
                <a:solidFill>
                  <a:srgbClr val="1C5E9E"/>
                </a:solidFill>
              </a:defRPr>
            </a:lvl3pPr>
            <a:lvl4pPr marL="1638300" indent="-266700">
              <a:defRPr sz="2100" u="sng">
                <a:solidFill>
                  <a:srgbClr val="1C5E9E"/>
                </a:solidFill>
              </a:defRPr>
            </a:lvl4pPr>
            <a:lvl5pPr marL="2095500" indent="-266700">
              <a:defRPr sz="2100" u="sng">
                <a:solidFill>
                  <a:srgbClr val="1C5E9E"/>
                </a:solidFill>
              </a:defRPr>
            </a:lvl5p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xfrm>
            <a:off x="1070037" y="6466227"/>
            <a:ext cx="153963" cy="135546"/>
          </a:xfrm>
          <a:prstGeom prst="rect">
            <a:avLst/>
          </a:prstGeom>
        </p:spPr>
        <p:txBody>
          <a:bodyPr/>
          <a:lstStyle>
            <a:lvl1pPr algn="r">
              <a:defRPr>
                <a:solidFill>
                  <a:srgbClr val="8C949A"/>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5"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56"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57" name="Slide Number"/>
          <p:cNvSpPr txBox="1"/>
          <p:nvPr>
            <p:ph type="sldNum" sz="quarter" idx="2"/>
          </p:nvPr>
        </p:nvSpPr>
        <p:spPr>
          <a:xfrm>
            <a:off x="1070037" y="6466227"/>
            <a:ext cx="153963" cy="135546"/>
          </a:xfrm>
          <a:prstGeom prst="rect">
            <a:avLst/>
          </a:prstGeom>
        </p:spPr>
        <p:txBody>
          <a:bodyPr/>
          <a:lstStyle>
            <a:lvl1pPr algn="r">
              <a:defRPr>
                <a:solidFill>
                  <a:srgbClr val="8C949A"/>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dia">
    <p:spTree>
      <p:nvGrpSpPr>
        <p:cNvPr id="1" name=""/>
        <p:cNvGrpSpPr/>
        <p:nvPr/>
      </p:nvGrpSpPr>
      <p:grpSpPr>
        <a:xfrm>
          <a:off x="0" y="0"/>
          <a:ext cx="0" cy="0"/>
          <a:chOff x="0" y="0"/>
          <a:chExt cx="0" cy="0"/>
        </a:xfrm>
      </p:grpSpPr>
      <p:sp>
        <p:nvSpPr>
          <p:cNvPr id="164"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65"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66" name="Rechthoek 6"/>
          <p:cNvSpPr/>
          <p:nvPr/>
        </p:nvSpPr>
        <p:spPr>
          <a:xfrm>
            <a:off x="0" y="0"/>
            <a:ext cx="121932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7" name="Rechthoek 7"/>
          <p:cNvSpPr/>
          <p:nvPr/>
        </p:nvSpPr>
        <p:spPr>
          <a:xfrm>
            <a:off x="0" y="647998"/>
            <a:ext cx="12193200" cy="6210002"/>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68" name="Afbeelding 8" descr="Afbeelding 8"/>
          <p:cNvPicPr>
            <a:picLocks noChangeAspect="1"/>
          </p:cNvPicPr>
          <p:nvPr/>
        </p:nvPicPr>
        <p:blipFill>
          <a:blip r:embed="rId3">
            <a:extLst/>
          </a:blip>
          <a:stretch>
            <a:fillRect/>
          </a:stretch>
        </p:blipFill>
        <p:spPr>
          <a:xfrm>
            <a:off x="359999" y="359999"/>
            <a:ext cx="2018136" cy="720001"/>
          </a:xfrm>
          <a:prstGeom prst="rect">
            <a:avLst/>
          </a:prstGeom>
          <a:ln w="12700">
            <a:miter lim="400000"/>
          </a:ln>
        </p:spPr>
      </p:pic>
      <p:pic>
        <p:nvPicPr>
          <p:cNvPr id="169" name="Picture 3" descr="Picture 3"/>
          <p:cNvPicPr>
            <a:picLocks noChangeAspect="1"/>
          </p:cNvPicPr>
          <p:nvPr/>
        </p:nvPicPr>
        <p:blipFill>
          <a:blip r:embed="rId4">
            <a:extLst/>
          </a:blip>
          <a:stretch>
            <a:fillRect/>
          </a:stretch>
        </p:blipFill>
        <p:spPr>
          <a:xfrm>
            <a:off x="7543790" y="1350253"/>
            <a:ext cx="4648210" cy="5507748"/>
          </a:xfrm>
          <a:prstGeom prst="rect">
            <a:avLst/>
          </a:prstGeom>
          <a:ln w="12700">
            <a:miter lim="400000"/>
          </a:ln>
        </p:spPr>
      </p:pic>
      <p:sp>
        <p:nvSpPr>
          <p:cNvPr id="170" name="Body Level One…"/>
          <p:cNvSpPr txBox="1"/>
          <p:nvPr>
            <p:ph type="body" sz="quarter" idx="1"/>
          </p:nvPr>
        </p:nvSpPr>
        <p:spPr>
          <a:xfrm>
            <a:off x="576003" y="4359604"/>
            <a:ext cx="8334000" cy="1655999"/>
          </a:xfrm>
          <a:prstGeom prst="rect">
            <a:avLst/>
          </a:prstGeom>
        </p:spPr>
        <p:txBody>
          <a:bodyPr lIns="0" tIns="0" rIns="0" bIns="0"/>
          <a:lstStyle>
            <a:lvl1pPr marL="0" indent="0">
              <a:buSzTx/>
              <a:buFontTx/>
              <a:buNone/>
              <a:defRPr>
                <a:solidFill>
                  <a:srgbClr val="FFFFFF"/>
                </a:solidFill>
              </a:defRPr>
            </a:lvl1pPr>
            <a:lvl2pPr marL="0" indent="457189">
              <a:buSzTx/>
              <a:buFontTx/>
              <a:buNone/>
              <a:defRPr>
                <a:solidFill>
                  <a:srgbClr val="FFFFFF"/>
                </a:solidFill>
              </a:defRPr>
            </a:lvl2pPr>
            <a:lvl3pPr marL="0" indent="914377">
              <a:buSzTx/>
              <a:buFontTx/>
              <a:buNone/>
              <a:defRPr>
                <a:solidFill>
                  <a:srgbClr val="FFFFFF"/>
                </a:solidFill>
              </a:defRPr>
            </a:lvl3pPr>
            <a:lvl4pPr marL="0" indent="1371565">
              <a:buSzTx/>
              <a:buFontTx/>
              <a:buNone/>
              <a:defRPr>
                <a:solidFill>
                  <a:srgbClr val="FFFFFF"/>
                </a:solidFill>
              </a:defRPr>
            </a:lvl4pPr>
            <a:lvl5pPr marL="0" indent="1828754">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1" name="Title Text"/>
          <p:cNvSpPr txBox="1"/>
          <p:nvPr>
            <p:ph type="title"/>
          </p:nvPr>
        </p:nvSpPr>
        <p:spPr>
          <a:xfrm>
            <a:off x="576000" y="1800000"/>
            <a:ext cx="8334000" cy="2386801"/>
          </a:xfrm>
          <a:prstGeom prst="rect">
            <a:avLst/>
          </a:prstGeom>
        </p:spPr>
        <p:txBody>
          <a:bodyPr/>
          <a:lstStyle>
            <a:lvl1pPr>
              <a:defRPr>
                <a:solidFill>
                  <a:srgbClr val="FFFFFF"/>
                </a:solidFill>
              </a:defRPr>
            </a:lvl1pPr>
          </a:lstStyle>
          <a:p>
            <a:pPr/>
            <a:r>
              <a:t>Title Text</a:t>
            </a:r>
          </a:p>
        </p:txBody>
      </p:sp>
      <p:sp>
        <p:nvSpPr>
          <p:cNvPr id="172" name="Slide Number"/>
          <p:cNvSpPr txBox="1"/>
          <p:nvPr>
            <p:ph type="sldNum" sz="quarter" idx="2"/>
          </p:nvPr>
        </p:nvSpPr>
        <p:spPr>
          <a:xfrm>
            <a:off x="87376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ekop">
    <p:spTree>
      <p:nvGrpSpPr>
        <p:cNvPr id="1" name=""/>
        <p:cNvGrpSpPr/>
        <p:nvPr/>
      </p:nvGrpSpPr>
      <p:grpSpPr>
        <a:xfrm>
          <a:off x="0" y="0"/>
          <a:ext cx="0" cy="0"/>
          <a:chOff x="0" y="0"/>
          <a:chExt cx="0" cy="0"/>
        </a:xfrm>
      </p:grpSpPr>
      <p:sp>
        <p:nvSpPr>
          <p:cNvPr id="179"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80"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81" name="Rechthoek 6"/>
          <p:cNvSpPr/>
          <p:nvPr/>
        </p:nvSpPr>
        <p:spPr>
          <a:xfrm>
            <a:off x="0" y="-1"/>
            <a:ext cx="12193200" cy="6207562"/>
          </a:xfrm>
          <a:prstGeom prst="rect">
            <a:avLst/>
          </a:prstGeom>
          <a:solidFill>
            <a:srgbClr val="DCE7F0"/>
          </a:solidFill>
          <a:ln w="12700">
            <a:miter lim="400000"/>
          </a:ln>
        </p:spPr>
        <p:txBody>
          <a:bodyPr lIns="45719" rIns="45719" anchor="ctr"/>
          <a:lstStyle/>
          <a:p>
            <a:pPr algn="ctr">
              <a:defRPr>
                <a:solidFill>
                  <a:srgbClr val="FFFFFF"/>
                </a:solidFill>
              </a:defRPr>
            </a:pPr>
          </a:p>
        </p:txBody>
      </p:sp>
      <p:sp>
        <p:nvSpPr>
          <p:cNvPr id="182" name="Slide Number"/>
          <p:cNvSpPr txBox="1"/>
          <p:nvPr>
            <p:ph type="sldNum" sz="quarter" idx="2"/>
          </p:nvPr>
        </p:nvSpPr>
        <p:spPr>
          <a:prstGeom prst="rect">
            <a:avLst/>
          </a:prstGeom>
        </p:spPr>
        <p:txBody>
          <a:bodyPr/>
          <a:lstStyle/>
          <a:p>
            <a:pPr/>
            <a:fld id="{86CB4B4D-7CA3-9044-876B-883B54F8677D}" type="slidenum"/>
          </a:p>
        </p:txBody>
      </p:sp>
      <p:pic>
        <p:nvPicPr>
          <p:cNvPr id="183" name="Picture 7" descr="Picture 7"/>
          <p:cNvPicPr>
            <a:picLocks noChangeAspect="1"/>
          </p:cNvPicPr>
          <p:nvPr/>
        </p:nvPicPr>
        <p:blipFill>
          <a:blip r:embed="rId3">
            <a:extLst/>
          </a:blip>
          <a:stretch>
            <a:fillRect/>
          </a:stretch>
        </p:blipFill>
        <p:spPr>
          <a:xfrm>
            <a:off x="7543790" y="675125"/>
            <a:ext cx="4648210" cy="5507749"/>
          </a:xfrm>
          <a:prstGeom prst="rect">
            <a:avLst/>
          </a:prstGeom>
          <a:ln w="12700">
            <a:miter lim="400000"/>
          </a:ln>
        </p:spPr>
      </p:pic>
      <p:sp>
        <p:nvSpPr>
          <p:cNvPr id="184" name="Title Text"/>
          <p:cNvSpPr txBox="1"/>
          <p:nvPr>
            <p:ph type="title"/>
          </p:nvPr>
        </p:nvSpPr>
        <p:spPr>
          <a:xfrm>
            <a:off x="576003" y="1800000"/>
            <a:ext cx="8334000" cy="2386801"/>
          </a:xfrm>
          <a:prstGeom prst="rect">
            <a:avLst/>
          </a:prstGeom>
        </p:spPr>
        <p:txBody>
          <a:bodyPr anchor="b"/>
          <a:lstStyle/>
          <a:p>
            <a:pPr/>
            <a:r>
              <a:t>Title Text</a:t>
            </a:r>
          </a:p>
        </p:txBody>
      </p:sp>
      <p:sp>
        <p:nvSpPr>
          <p:cNvPr id="185" name="Body Level One…"/>
          <p:cNvSpPr txBox="1"/>
          <p:nvPr>
            <p:ph type="body" sz="quarter" idx="1"/>
          </p:nvPr>
        </p:nvSpPr>
        <p:spPr>
          <a:xfrm>
            <a:off x="576003" y="4359600"/>
            <a:ext cx="8334000" cy="1501201"/>
          </a:xfrm>
          <a:prstGeom prst="rect">
            <a:avLst/>
          </a:prstGeom>
        </p:spPr>
        <p:txBody>
          <a:bodyPr lIns="0" tIns="0" rIns="0" bIns="0"/>
          <a:lstStyle>
            <a:lvl1pPr marL="0" indent="0">
              <a:buSzTx/>
              <a:buFontTx/>
              <a:buNone/>
              <a:defRPr>
                <a:solidFill>
                  <a:srgbClr val="005E77"/>
                </a:solidFill>
              </a:defRPr>
            </a:lvl1pPr>
            <a:lvl2pPr marL="0" indent="457189">
              <a:buSzTx/>
              <a:buFontTx/>
              <a:buNone/>
              <a:defRPr>
                <a:solidFill>
                  <a:srgbClr val="005E77"/>
                </a:solidFill>
              </a:defRPr>
            </a:lvl2pPr>
            <a:lvl3pPr marL="0" indent="914377">
              <a:buSzTx/>
              <a:buFontTx/>
              <a:buNone/>
              <a:defRPr>
                <a:solidFill>
                  <a:srgbClr val="005E77"/>
                </a:solidFill>
              </a:defRPr>
            </a:lvl3pPr>
            <a:lvl4pPr marL="0" indent="1371565">
              <a:buSzTx/>
              <a:buFontTx/>
              <a:buNone/>
              <a:defRPr>
                <a:solidFill>
                  <a:srgbClr val="005E77"/>
                </a:solidFill>
              </a:defRPr>
            </a:lvl4pPr>
            <a:lvl5pPr marL="0" indent="1828754">
              <a:buSzTx/>
              <a:buFontTx/>
              <a:buNone/>
              <a:defRPr>
                <a:solidFill>
                  <a:srgbClr val="005E77"/>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ekopWit">
    <p:spTree>
      <p:nvGrpSpPr>
        <p:cNvPr id="1" name=""/>
        <p:cNvGrpSpPr/>
        <p:nvPr/>
      </p:nvGrpSpPr>
      <p:grpSpPr>
        <a:xfrm>
          <a:off x="0" y="0"/>
          <a:ext cx="0" cy="0"/>
          <a:chOff x="0" y="0"/>
          <a:chExt cx="0" cy="0"/>
        </a:xfrm>
      </p:grpSpPr>
      <p:sp>
        <p:nvSpPr>
          <p:cNvPr id="192"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93"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94" name="Slide Number"/>
          <p:cNvSpPr txBox="1"/>
          <p:nvPr>
            <p:ph type="sldNum" sz="quarter" idx="2"/>
          </p:nvPr>
        </p:nvSpPr>
        <p:spPr>
          <a:prstGeom prst="rect">
            <a:avLst/>
          </a:prstGeom>
        </p:spPr>
        <p:txBody>
          <a:bodyPr/>
          <a:lstStyle/>
          <a:p>
            <a:pPr/>
            <a:fld id="{86CB4B4D-7CA3-9044-876B-883B54F8677D}" type="slidenum"/>
          </a:p>
        </p:txBody>
      </p:sp>
      <p:pic>
        <p:nvPicPr>
          <p:cNvPr id="195" name="Picture 6" descr="Picture 6"/>
          <p:cNvPicPr>
            <a:picLocks noChangeAspect="1"/>
          </p:cNvPicPr>
          <p:nvPr/>
        </p:nvPicPr>
        <p:blipFill>
          <a:blip r:embed="rId3">
            <a:extLst/>
          </a:blip>
          <a:stretch>
            <a:fillRect/>
          </a:stretch>
        </p:blipFill>
        <p:spPr>
          <a:xfrm>
            <a:off x="7543790" y="675125"/>
            <a:ext cx="4648210" cy="5507749"/>
          </a:xfrm>
          <a:prstGeom prst="rect">
            <a:avLst/>
          </a:prstGeom>
          <a:ln w="12700">
            <a:miter lim="400000"/>
          </a:ln>
        </p:spPr>
      </p:pic>
      <p:sp>
        <p:nvSpPr>
          <p:cNvPr id="196" name="Title Text"/>
          <p:cNvSpPr txBox="1"/>
          <p:nvPr>
            <p:ph type="title"/>
          </p:nvPr>
        </p:nvSpPr>
        <p:spPr>
          <a:xfrm>
            <a:off x="576003" y="1800000"/>
            <a:ext cx="8334000" cy="2386801"/>
          </a:xfrm>
          <a:prstGeom prst="rect">
            <a:avLst/>
          </a:prstGeom>
        </p:spPr>
        <p:txBody>
          <a:bodyPr anchor="b"/>
          <a:lstStyle/>
          <a:p>
            <a:pPr/>
            <a:r>
              <a:t>Title Text</a:t>
            </a:r>
          </a:p>
        </p:txBody>
      </p:sp>
      <p:sp>
        <p:nvSpPr>
          <p:cNvPr id="197" name="Body Level One…"/>
          <p:cNvSpPr txBox="1"/>
          <p:nvPr>
            <p:ph type="body" sz="quarter" idx="1"/>
          </p:nvPr>
        </p:nvSpPr>
        <p:spPr>
          <a:xfrm>
            <a:off x="576003" y="4359600"/>
            <a:ext cx="8334000" cy="1501201"/>
          </a:xfrm>
          <a:prstGeom prst="rect">
            <a:avLst/>
          </a:prstGeom>
        </p:spPr>
        <p:txBody>
          <a:bodyPr lIns="0" tIns="0" rIns="0" bIns="0"/>
          <a:lstStyle>
            <a:lvl1pPr marL="0" indent="0">
              <a:buSzTx/>
              <a:buFontTx/>
              <a:buNone/>
            </a:lvl1pPr>
            <a:lvl2pPr marL="0" indent="457189">
              <a:buSzTx/>
              <a:buFontTx/>
              <a:buNone/>
            </a:lvl2pPr>
            <a:lvl3pPr marL="0" indent="914377">
              <a:buSzTx/>
              <a:buFontTx/>
              <a:buNone/>
            </a:lvl3pPr>
            <a:lvl4pPr marL="0" indent="1371565">
              <a:buSzTx/>
              <a:buFontTx/>
              <a:buNone/>
            </a:lvl4pPr>
            <a:lvl5pPr marL="0" indent="1828754">
              <a:buSzTx/>
              <a:buFont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object">
    <p:spTree>
      <p:nvGrpSpPr>
        <p:cNvPr id="1" name=""/>
        <p:cNvGrpSpPr/>
        <p:nvPr/>
      </p:nvGrpSpPr>
      <p:grpSpPr>
        <a:xfrm>
          <a:off x="0" y="0"/>
          <a:ext cx="0" cy="0"/>
          <a:chOff x="0" y="0"/>
          <a:chExt cx="0" cy="0"/>
        </a:xfrm>
      </p:grpSpPr>
      <p:sp>
        <p:nvSpPr>
          <p:cNvPr id="2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
        <p:nvSpPr>
          <p:cNvPr id="29"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ekop">
    <p:spTree>
      <p:nvGrpSpPr>
        <p:cNvPr id="1" name=""/>
        <p:cNvGrpSpPr/>
        <p:nvPr/>
      </p:nvGrpSpPr>
      <p:grpSpPr>
        <a:xfrm>
          <a:off x="0" y="0"/>
          <a:ext cx="0" cy="0"/>
          <a:chOff x="0" y="0"/>
          <a:chExt cx="0" cy="0"/>
        </a:xfrm>
      </p:grpSpPr>
      <p:sp>
        <p:nvSpPr>
          <p:cNvPr id="36" name="Rechthoek 6"/>
          <p:cNvSpPr/>
          <p:nvPr/>
        </p:nvSpPr>
        <p:spPr>
          <a:xfrm>
            <a:off x="0" y="-1"/>
            <a:ext cx="12193200" cy="6207562"/>
          </a:xfrm>
          <a:prstGeom prst="rect">
            <a:avLst/>
          </a:prstGeom>
          <a:solidFill>
            <a:srgbClr val="DCE7F0"/>
          </a:solidFill>
          <a:ln w="12700">
            <a:miter lim="400000"/>
          </a:ln>
        </p:spPr>
        <p:txBody>
          <a:bodyPr lIns="45719" rIns="45719" anchor="ctr"/>
          <a:lstStyle/>
          <a:p>
            <a:pPr algn="ctr">
              <a:defRPr>
                <a:solidFill>
                  <a:srgbClr val="FFFFFF"/>
                </a:solidFill>
              </a:defRPr>
            </a:pPr>
          </a:p>
        </p:txBody>
      </p:sp>
      <p:sp>
        <p:nvSpPr>
          <p:cNvPr id="37" name="Title Text"/>
          <p:cNvSpPr txBox="1"/>
          <p:nvPr>
            <p:ph type="title"/>
          </p:nvPr>
        </p:nvSpPr>
        <p:spPr>
          <a:xfrm>
            <a:off x="575998" y="1800000"/>
            <a:ext cx="6096525" cy="2386801"/>
          </a:xfrm>
          <a:prstGeom prst="rect">
            <a:avLst/>
          </a:prstGeom>
        </p:spPr>
        <p:txBody>
          <a:bodyPr anchor="b"/>
          <a:lstStyle/>
          <a:p>
            <a:pPr/>
            <a:r>
              <a:t>Title Text</a:t>
            </a:r>
          </a:p>
        </p:txBody>
      </p:sp>
      <p:sp>
        <p:nvSpPr>
          <p:cNvPr id="38" name="Body Level One…"/>
          <p:cNvSpPr txBox="1"/>
          <p:nvPr>
            <p:ph type="body" sz="quarter" idx="1"/>
          </p:nvPr>
        </p:nvSpPr>
        <p:spPr>
          <a:xfrm>
            <a:off x="575998" y="4359600"/>
            <a:ext cx="6096265"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
        <p:nvSpPr>
          <p:cNvPr id="40" name="Picture Placeholder 4"/>
          <p:cNvSpPr/>
          <p:nvPr>
            <p:ph type="pic" sz="quarter" idx="13"/>
          </p:nvPr>
        </p:nvSpPr>
        <p:spPr>
          <a:xfrm>
            <a:off x="7248525" y="584201"/>
            <a:ext cx="4368673" cy="2376000"/>
          </a:xfrm>
          <a:prstGeom prst="rect">
            <a:avLst/>
          </a:prstGeom>
        </p:spPr>
        <p:txBody>
          <a:bodyPr lIns="91439" rIns="91439">
            <a:noAutofit/>
          </a:bodyPr>
          <a:lstStyle/>
          <a:p>
            <a:pPr/>
          </a:p>
        </p:txBody>
      </p:sp>
      <p:sp>
        <p:nvSpPr>
          <p:cNvPr id="41" name="Picture Placeholder 4"/>
          <p:cNvSpPr/>
          <p:nvPr>
            <p:ph type="pic" sz="quarter" idx="14"/>
          </p:nvPr>
        </p:nvSpPr>
        <p:spPr>
          <a:xfrm>
            <a:off x="7248262" y="3248512"/>
            <a:ext cx="4368674" cy="237600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ekopWit">
    <p:spTree>
      <p:nvGrpSpPr>
        <p:cNvPr id="1" name=""/>
        <p:cNvGrpSpPr/>
        <p:nvPr/>
      </p:nvGrpSpPr>
      <p:grpSpPr>
        <a:xfrm>
          <a:off x="0" y="0"/>
          <a:ext cx="0" cy="0"/>
          <a:chOff x="0" y="0"/>
          <a:chExt cx="0" cy="0"/>
        </a:xfrm>
      </p:grpSpPr>
      <p:sp>
        <p:nvSpPr>
          <p:cNvPr id="48"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49"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50" name="Title Text"/>
          <p:cNvSpPr txBox="1"/>
          <p:nvPr>
            <p:ph type="title"/>
          </p:nvPr>
        </p:nvSpPr>
        <p:spPr>
          <a:xfrm>
            <a:off x="575998" y="1800000"/>
            <a:ext cx="6096265" cy="2386801"/>
          </a:xfrm>
          <a:prstGeom prst="rect">
            <a:avLst/>
          </a:prstGeom>
        </p:spPr>
        <p:txBody>
          <a:bodyPr anchor="b"/>
          <a:lstStyle/>
          <a:p>
            <a:pPr/>
            <a:r>
              <a:t>Title Text</a:t>
            </a:r>
          </a:p>
        </p:txBody>
      </p:sp>
      <p:sp>
        <p:nvSpPr>
          <p:cNvPr id="51" name="Body Level One…"/>
          <p:cNvSpPr txBox="1"/>
          <p:nvPr>
            <p:ph type="body" sz="quarter" idx="1"/>
          </p:nvPr>
        </p:nvSpPr>
        <p:spPr>
          <a:xfrm>
            <a:off x="575998" y="4359600"/>
            <a:ext cx="6096265" cy="1501201"/>
          </a:xfrm>
          <a:prstGeom prst="rect">
            <a:avLst/>
          </a:prstGeom>
        </p:spPr>
        <p:txBody>
          <a:bodyPr lIns="0" tIns="0" rIns="0" bIns="0"/>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
        <p:nvSpPr>
          <p:cNvPr id="53" name="Picture Placeholder 4"/>
          <p:cNvSpPr/>
          <p:nvPr>
            <p:ph type="pic" sz="half" idx="13"/>
          </p:nvPr>
        </p:nvSpPr>
        <p:spPr>
          <a:xfrm>
            <a:off x="7248525" y="584201"/>
            <a:ext cx="4368673" cy="5040313"/>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ee objecten">
    <p:spTree>
      <p:nvGrpSpPr>
        <p:cNvPr id="1" name=""/>
        <p:cNvGrpSpPr/>
        <p:nvPr/>
      </p:nvGrpSpPr>
      <p:grpSpPr>
        <a:xfrm>
          <a:off x="0" y="0"/>
          <a:ext cx="0" cy="0"/>
          <a:chOff x="0" y="0"/>
          <a:chExt cx="0" cy="0"/>
        </a:xfrm>
      </p:grpSpPr>
      <p:sp>
        <p:nvSpPr>
          <p:cNvPr id="60" name="Slide Number"/>
          <p:cNvSpPr txBox="1"/>
          <p:nvPr>
            <p:ph type="sldNum" sz="quarter" idx="2"/>
          </p:nvPr>
        </p:nvSpPr>
        <p:spPr>
          <a:prstGeom prst="rect">
            <a:avLst/>
          </a:prstGeom>
        </p:spPr>
        <p:txBody>
          <a:bodyPr/>
          <a:lstStyle/>
          <a:p>
            <a:pPr/>
            <a:fld id="{86CB4B4D-7CA3-9044-876B-883B54F8677D}" type="slidenum"/>
          </a:p>
        </p:txBody>
      </p:sp>
      <p:sp>
        <p:nvSpPr>
          <p:cNvPr id="61" name="Body Level One…"/>
          <p:cNvSpPr txBox="1"/>
          <p:nvPr>
            <p:ph type="body" sz="half" idx="1"/>
          </p:nvPr>
        </p:nvSpPr>
        <p:spPr>
          <a:xfrm>
            <a:off x="576000" y="1656000"/>
            <a:ext cx="5400000" cy="44640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gelijking">
    <p:spTree>
      <p:nvGrpSpPr>
        <p:cNvPr id="1" name=""/>
        <p:cNvGrpSpPr/>
        <p:nvPr/>
      </p:nvGrpSpPr>
      <p:grpSpPr>
        <a:xfrm>
          <a:off x="0" y="0"/>
          <a:ext cx="0" cy="0"/>
          <a:chOff x="0" y="0"/>
          <a:chExt cx="0" cy="0"/>
        </a:xfrm>
      </p:grpSpPr>
      <p:sp>
        <p:nvSpPr>
          <p:cNvPr id="69"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70"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71" name="Body Level One…"/>
          <p:cNvSpPr txBox="1"/>
          <p:nvPr>
            <p:ph type="body" sz="quarter" idx="1"/>
          </p:nvPr>
        </p:nvSpPr>
        <p:spPr>
          <a:xfrm>
            <a:off x="576000" y="1656000"/>
            <a:ext cx="5421575" cy="540001"/>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pPr/>
            <a:r>
              <a:t>Body Level One</a:t>
            </a:r>
          </a:p>
          <a:p>
            <a:pPr lvl="1"/>
            <a:r>
              <a:t>Body Level Two</a:t>
            </a:r>
          </a:p>
          <a:p>
            <a:pPr lvl="2"/>
            <a:r>
              <a:t>Body Level Three</a:t>
            </a:r>
          </a:p>
          <a:p>
            <a:pPr lvl="3"/>
            <a:r>
              <a:t>Body Level Four</a:t>
            </a:r>
          </a:p>
          <a:p>
            <a:pPr lvl="4"/>
            <a:r>
              <a:t>Body Level Five</a:t>
            </a:r>
          </a:p>
        </p:txBody>
      </p:sp>
      <p:sp>
        <p:nvSpPr>
          <p:cNvPr id="72" name="Tijdelijke aanduiding voor tekst 4"/>
          <p:cNvSpPr/>
          <p:nvPr>
            <p:ph type="body" sz="quarter" idx="13"/>
          </p:nvPr>
        </p:nvSpPr>
        <p:spPr>
          <a:xfrm>
            <a:off x="6172200" y="1656000"/>
            <a:ext cx="5445000" cy="540001"/>
          </a:xfrm>
          <a:prstGeom prst="rect">
            <a:avLst/>
          </a:prstGeom>
        </p:spPr>
        <p:txBody>
          <a:bodyPr anchor="b"/>
          <a:lstStyle/>
          <a:p>
            <a:pPr marL="0" indent="0">
              <a:buSzTx/>
              <a:buFontTx/>
              <a:buNone/>
              <a:defRPr b="1"/>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
        <p:nvSpPr>
          <p:cNvPr id="74"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leen titel">
    <p:spTree>
      <p:nvGrpSpPr>
        <p:cNvPr id="1" name=""/>
        <p:cNvGrpSpPr/>
        <p:nvPr/>
      </p:nvGrpSpPr>
      <p:grpSpPr>
        <a:xfrm>
          <a:off x="0" y="0"/>
          <a:ext cx="0" cy="0"/>
          <a:chOff x="0" y="0"/>
          <a:chExt cx="0" cy="0"/>
        </a:xfrm>
      </p:grpSpPr>
      <p:sp>
        <p:nvSpPr>
          <p:cNvPr id="81"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82"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83" name="Slide Number"/>
          <p:cNvSpPr txBox="1"/>
          <p:nvPr>
            <p:ph type="sldNum" sz="quarter" idx="2"/>
          </p:nvPr>
        </p:nvSpPr>
        <p:spPr>
          <a:prstGeom prst="rect">
            <a:avLst/>
          </a:prstGeom>
        </p:spPr>
        <p:txBody>
          <a:bodyPr/>
          <a:lstStyle/>
          <a:p>
            <a:pPr/>
            <a:fld id="{86CB4B4D-7CA3-9044-876B-883B54F8677D}" type="slidenum"/>
          </a:p>
        </p:txBody>
      </p:sp>
      <p:sp>
        <p:nvSpPr>
          <p:cNvPr id="84"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g">
    <p:spTree>
      <p:nvGrpSpPr>
        <p:cNvPr id="1" name=""/>
        <p:cNvGrpSpPr/>
        <p:nvPr/>
      </p:nvGrpSpPr>
      <p:grpSpPr>
        <a:xfrm>
          <a:off x="0" y="0"/>
          <a:ext cx="0" cy="0"/>
          <a:chOff x="0" y="0"/>
          <a:chExt cx="0" cy="0"/>
        </a:xfrm>
      </p:grpSpPr>
      <p:sp>
        <p:nvSpPr>
          <p:cNvPr id="91"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92"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ekopSlot">
    <p:spTree>
      <p:nvGrpSpPr>
        <p:cNvPr id="1" name=""/>
        <p:cNvGrpSpPr/>
        <p:nvPr/>
      </p:nvGrpSpPr>
      <p:grpSpPr>
        <a:xfrm>
          <a:off x="0" y="0"/>
          <a:ext cx="0" cy="0"/>
          <a:chOff x="0" y="0"/>
          <a:chExt cx="0" cy="0"/>
        </a:xfrm>
      </p:grpSpPr>
      <p:sp>
        <p:nvSpPr>
          <p:cNvPr id="100"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101"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102" name="Rechthoek 8"/>
          <p:cNvSpPr/>
          <p:nvPr/>
        </p:nvSpPr>
        <p:spPr>
          <a:xfrm>
            <a:off x="0" y="0"/>
            <a:ext cx="12193200" cy="6209997"/>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03" name="Title Text"/>
          <p:cNvSpPr txBox="1"/>
          <p:nvPr>
            <p:ph type="title"/>
          </p:nvPr>
        </p:nvSpPr>
        <p:spPr>
          <a:xfrm>
            <a:off x="579119" y="510987"/>
            <a:ext cx="11039794" cy="5184425"/>
          </a:xfrm>
          <a:prstGeom prst="rect">
            <a:avLst/>
          </a:prstGeom>
        </p:spPr>
        <p:txBody>
          <a:bodyPr/>
          <a:lstStyle>
            <a:lvl1pPr algn="ctr">
              <a:defRPr sz="6000">
                <a:solidFill>
                  <a:srgbClr val="FFFFFF"/>
                </a:solidFill>
              </a:defRPr>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hthoek 6"/>
          <p:cNvSpPr/>
          <p:nvPr/>
        </p:nvSpPr>
        <p:spPr>
          <a:xfrm>
            <a:off x="0" y="6210000"/>
            <a:ext cx="12192000" cy="648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3" name="Afbeelding 7" descr="Afbeelding 7"/>
          <p:cNvPicPr>
            <a:picLocks noChangeAspect="1"/>
          </p:cNvPicPr>
          <p:nvPr/>
        </p:nvPicPr>
        <p:blipFill>
          <a:blip r:embed="rId2">
            <a:extLst/>
          </a:blip>
          <a:stretch>
            <a:fillRect/>
          </a:stretch>
        </p:blipFill>
        <p:spPr>
          <a:xfrm>
            <a:off x="11041199" y="6353998"/>
            <a:ext cx="1008306" cy="360001"/>
          </a:xfrm>
          <a:prstGeom prst="rect">
            <a:avLst/>
          </a:prstGeom>
          <a:ln w="12700">
            <a:miter lim="400000"/>
          </a:ln>
        </p:spPr>
      </p:pic>
      <p:sp>
        <p:nvSpPr>
          <p:cNvPr id="4" name="Body Level One…"/>
          <p:cNvSpPr txBox="1"/>
          <p:nvPr>
            <p:ph type="body" idx="1"/>
          </p:nvPr>
        </p:nvSpPr>
        <p:spPr>
          <a:xfrm>
            <a:off x="576000" y="1656000"/>
            <a:ext cx="11041200" cy="4464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576000" y="6466227"/>
            <a:ext cx="153963" cy="135546"/>
          </a:xfrm>
          <a:prstGeom prst="rect">
            <a:avLst/>
          </a:prstGeom>
          <a:ln w="12700">
            <a:miter lim="400000"/>
          </a:ln>
        </p:spPr>
        <p:txBody>
          <a:bodyPr wrap="none" lIns="0" tIns="0" rIns="0" bIns="0" anchor="ctr">
            <a:spAutoFit/>
          </a:bodyPr>
          <a:lstStyle>
            <a:lvl1pPr>
              <a:defRPr sz="1000">
                <a:solidFill>
                  <a:srgbClr val="FFFFFF"/>
                </a:solidFill>
              </a:defRPr>
            </a:lvl1pPr>
          </a:lstStyle>
          <a:p>
            <a:pPr/>
            <a:fld id="{86CB4B4D-7CA3-9044-876B-883B54F8677D}" type="slidenum"/>
          </a:p>
        </p:txBody>
      </p:sp>
      <p:sp>
        <p:nvSpPr>
          <p:cNvPr id="6" name="Title Text"/>
          <p:cNvSpPr txBox="1"/>
          <p:nvPr>
            <p:ph type="title"/>
          </p:nvPr>
        </p:nvSpPr>
        <p:spPr>
          <a:xfrm>
            <a:off x="576000" y="207036"/>
            <a:ext cx="11041200" cy="115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solidFill>
            <a:schemeClr val="accent1"/>
          </a:solidFill>
          <a:uFillTx/>
          <a:latin typeface="Arial"/>
          <a:ea typeface="Arial"/>
          <a:cs typeface="Arial"/>
          <a:sym typeface="Arial"/>
        </a:defRPr>
      </a:lvl9pPr>
    </p:titleStyle>
    <p:bodyStyle>
      <a:lvl1pPr marL="228600" marR="0" indent="-2286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1pPr>
      <a:lvl2pPr marL="685800" marR="0" indent="-2286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2pPr>
      <a:lvl3pPr marL="1188719" marR="0" indent="-274319"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3pPr>
      <a:lvl4pPr marL="16764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4pPr>
      <a:lvl5pPr marL="21336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5pPr>
      <a:lvl6pPr marL="25908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6pPr>
      <a:lvl7pPr marL="30480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7pPr>
      <a:lvl8pPr marL="35052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8pPr>
      <a:lvl9pPr marL="3962400" marR="0" indent="-304800" algn="l" defTabSz="914400" rtl="0" latinLnBrk="0">
        <a:lnSpc>
          <a:spcPct val="100000"/>
        </a:lnSpc>
        <a:spcBef>
          <a:spcPts val="1000"/>
        </a:spcBef>
        <a:spcAft>
          <a:spcPts val="0"/>
        </a:spcAft>
        <a:buClrTx/>
        <a:buSzPct val="100000"/>
        <a:buFont typeface="Arial"/>
        <a:buChar char="•"/>
        <a:tabLst/>
        <a:defRPr b="0" baseline="0" cap="none" i="0" spc="0" strike="noStrike" sz="2400" u="none">
          <a:solidFill>
            <a:schemeClr val="accent2"/>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4.jpe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33.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0.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 Id="rId3" Type="http://schemas.openxmlformats.org/officeDocument/2006/relationships/image" Target="../media/image16.png"/><Relationship Id="rId4" Type="http://schemas.openxmlformats.org/officeDocument/2006/relationships/image" Target="../media/image5.t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139.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 Id="rId3" Type="http://schemas.openxmlformats.org/officeDocument/2006/relationships/image" Target="../media/image140.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 Id="rId3" Type="http://schemas.openxmlformats.org/officeDocument/2006/relationships/image" Target="../media/image14.png"/><Relationship Id="rId4" Type="http://schemas.openxmlformats.org/officeDocument/2006/relationships/image" Target="../media/image149.png"/><Relationship Id="rId5" Type="http://schemas.openxmlformats.org/officeDocument/2006/relationships/image" Target="../media/image150.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 Id="rId3" Type="http://schemas.openxmlformats.org/officeDocument/2006/relationships/image" Target="../media/image159.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png"/><Relationship Id="rId3" Type="http://schemas.openxmlformats.org/officeDocument/2006/relationships/image" Target="../media/image161.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4.jpeg"/><Relationship Id="rId5" Type="http://schemas.openxmlformats.org/officeDocument/2006/relationships/image" Target="../media/image165.png"/><Relationship Id="rId6" Type="http://schemas.openxmlformats.org/officeDocument/2006/relationships/image" Target="../media/image16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png"/><Relationship Id="rId11" Type="http://schemas.openxmlformats.org/officeDocument/2006/relationships/image" Target="../media/image176.png"/><Relationship Id="rId12" Type="http://schemas.openxmlformats.org/officeDocument/2006/relationships/image" Target="../media/image177.png"/><Relationship Id="rId13" Type="http://schemas.openxmlformats.org/officeDocument/2006/relationships/image" Target="../media/image178.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9.png"/><Relationship Id="rId3" Type="http://schemas.openxmlformats.org/officeDocument/2006/relationships/image" Target="../media/image180.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png"/><Relationship Id="rId10" Type="http://schemas.openxmlformats.org/officeDocument/2006/relationships/image" Target="../media/image189.png"/><Relationship Id="rId11" Type="http://schemas.openxmlformats.org/officeDocument/2006/relationships/image" Target="../media/image190.png"/><Relationship Id="rId12" Type="http://schemas.openxmlformats.org/officeDocument/2006/relationships/image" Target="../media/image191.png"/><Relationship Id="rId13" Type="http://schemas.openxmlformats.org/officeDocument/2006/relationships/image" Target="../media/image192.png"/><Relationship Id="rId14" Type="http://schemas.openxmlformats.org/officeDocument/2006/relationships/image" Target="../media/image193.png"/><Relationship Id="rId15" Type="http://schemas.openxmlformats.org/officeDocument/2006/relationships/image" Target="../media/image194.png"/><Relationship Id="rId16" Type="http://schemas.openxmlformats.org/officeDocument/2006/relationships/image" Target="../media/image195.png"/><Relationship Id="rId17" Type="http://schemas.openxmlformats.org/officeDocument/2006/relationships/image" Target="../media/image196.png"/><Relationship Id="rId18" Type="http://schemas.openxmlformats.org/officeDocument/2006/relationships/image" Target="../media/image197.png"/><Relationship Id="rId19" Type="http://schemas.openxmlformats.org/officeDocument/2006/relationships/image" Target="../media/image198.png"/><Relationship Id="rId20" Type="http://schemas.openxmlformats.org/officeDocument/2006/relationships/image" Target="../media/image199.png"/><Relationship Id="rId21" Type="http://schemas.openxmlformats.org/officeDocument/2006/relationships/image" Target="../media/image200.png"/><Relationship Id="rId22" Type="http://schemas.openxmlformats.org/officeDocument/2006/relationships/image" Target="../media/image201.png"/><Relationship Id="rId23" Type="http://schemas.openxmlformats.org/officeDocument/2006/relationships/image" Target="../media/image202.png"/><Relationship Id="rId24" Type="http://schemas.openxmlformats.org/officeDocument/2006/relationships/image" Target="../media/image203.png"/><Relationship Id="rId25" Type="http://schemas.openxmlformats.org/officeDocument/2006/relationships/image" Target="../media/image204.png"/><Relationship Id="rId26" Type="http://schemas.openxmlformats.org/officeDocument/2006/relationships/image" Target="../media/image205.png"/><Relationship Id="rId27" Type="http://schemas.openxmlformats.org/officeDocument/2006/relationships/image" Target="../media/image206.png"/><Relationship Id="rId28" Type="http://schemas.openxmlformats.org/officeDocument/2006/relationships/image" Target="../media/image207.png"/><Relationship Id="rId29" Type="http://schemas.openxmlformats.org/officeDocument/2006/relationships/image" Target="../media/image208.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15.jpeg"/><Relationship Id="rId7" Type="http://schemas.openxmlformats.org/officeDocument/2006/relationships/image" Target="../media/image213.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7.tif"/><Relationship Id="rId5" Type="http://schemas.openxmlformats.org/officeDocument/2006/relationships/image" Target="../media/image8.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9.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image" Target="../media/image11.tif"/><Relationship Id="rId4" Type="http://schemas.openxmlformats.org/officeDocument/2006/relationships/hyperlink" Target="https://www.androidauthority.com/how-do-ultrasonic-fingerprint-scanners-work-666053/"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 Id="rId3" Type="http://schemas.openxmlformats.org/officeDocument/2006/relationships/image" Target="../media/image6.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12.tif"/><Relationship Id="rId4" Type="http://schemas.openxmlformats.org/officeDocument/2006/relationships/image" Target="../media/image1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hyperlink" Target="http://www.flashscan3d.com/" TargetMode="External"/><Relationship Id="rId4" Type="http://schemas.openxmlformats.org/officeDocument/2006/relationships/hyperlink" Target="http://www.vis.uky.edu/~realtime3d/Research/Fingerprint.htm" TargetMode="External"/><Relationship Id="rId5" Type="http://schemas.openxmlformats.org/officeDocument/2006/relationships/hyperlink" Target="http://www.tbs-biometrics.com/" TargetMode="External"/><Relationship Id="rId6" Type="http://schemas.openxmlformats.org/officeDocument/2006/relationships/video" Target="../media/media1.mov"/><Relationship Id="rId7" Type="http://schemas.microsoft.com/office/2007/relationships/media" Target="../media/media1.mov"/><Relationship Id="rId8"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14.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ppt/slides/.%20https:/www.androidauthority.com/how-fingerprint-scanners-work-670934" TargetMode="External"/><Relationship Id="rId4" Type="http://schemas.openxmlformats.org/officeDocument/2006/relationships/hyperlink" Target="https://www.bayometric.com/fingerprint-reader-technology-comparison/"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3.jpeg"/><Relationship Id="rId5" Type="http://schemas.openxmlformats.org/officeDocument/2006/relationships/image" Target="../media/image4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eg"/><Relationship Id="rId4" Type="http://schemas.openxmlformats.org/officeDocument/2006/relationships/image" Target="../media/image4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4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1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www.bayometric.com/products/futronic-fs60-ebtsf-certified-id-flat.htm" TargetMode="External"/><Relationship Id="rId4" Type="http://schemas.openxmlformats.org/officeDocument/2006/relationships/image" Target="../media/image47.png"/><Relationship Id="rId5" Type="http://schemas.openxmlformats.org/officeDocument/2006/relationships/hyperlink" Target="http://www.bayometric.com/products/lumidigm-mercury-series-m301-fingerprint-reader.ht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12.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48.png"/><Relationship Id="rId4" Type="http://schemas.openxmlformats.org/officeDocument/2006/relationships/image" Target="../media/image4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 Id="rId3" Type="http://schemas.openxmlformats.org/officeDocument/2006/relationships/image" Target="../media/image5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xml"/><Relationship Id="rId3" Type="http://schemas.openxmlformats.org/officeDocument/2006/relationships/image" Target="../media/image5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3.xml"/><Relationship Id="rId3" Type="http://schemas.openxmlformats.org/officeDocument/2006/relationships/image" Target="../media/image4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16.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4.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6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 Id="rId3" Type="http://schemas.openxmlformats.org/officeDocument/2006/relationships/image" Target="../media/image6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 Id="rId3" Type="http://schemas.openxmlformats.org/officeDocument/2006/relationships/image" Target="../media/image6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tif"/><Relationship Id="rId5" Type="http://schemas.openxmlformats.org/officeDocument/2006/relationships/image" Target="../media/image3.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7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6.png"/><Relationship Id="rId4" Type="http://schemas.openxmlformats.org/officeDocument/2006/relationships/image" Target="../media/image17.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8.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 Id="rId3" Type="http://schemas.openxmlformats.org/officeDocument/2006/relationships/image" Target="../media/image19.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9.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5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90.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9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9.png"/><Relationship Id="rId4" Type="http://schemas.openxmlformats.org/officeDocument/2006/relationships/image" Target="../media/image100.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el 7"/>
          <p:cNvSpPr txBox="1"/>
          <p:nvPr>
            <p:ph type="ctrTitle"/>
          </p:nvPr>
        </p:nvSpPr>
        <p:spPr>
          <a:xfrm>
            <a:off x="575998" y="1079999"/>
            <a:ext cx="6096525" cy="4024800"/>
          </a:xfrm>
          <a:prstGeom prst="rect">
            <a:avLst/>
          </a:prstGeom>
        </p:spPr>
        <p:txBody>
          <a:bodyPr/>
          <a:lstStyle/>
          <a:p>
            <a:pPr/>
            <a:r>
              <a:t>Fingerprint Recognition</a:t>
            </a:r>
          </a:p>
        </p:txBody>
      </p:sp>
      <p:sp>
        <p:nvSpPr>
          <p:cNvPr id="207" name="Ondertitel 8"/>
          <p:cNvSpPr txBox="1"/>
          <p:nvPr>
            <p:ph type="subTitle" sz="quarter" idx="1"/>
          </p:nvPr>
        </p:nvSpPr>
        <p:spPr>
          <a:xfrm>
            <a:off x="575998" y="5392801"/>
            <a:ext cx="6096525" cy="730189"/>
          </a:xfrm>
          <a:prstGeom prst="rect">
            <a:avLst/>
          </a:prstGeom>
        </p:spPr>
        <p:txBody>
          <a:bodyPr/>
          <a:lstStyle/>
          <a:p>
            <a:pPr/>
          </a:p>
        </p:txBody>
      </p:sp>
      <p:pic>
        <p:nvPicPr>
          <p:cNvPr id="208" name="Tijdelijke aanduiding voor afbeelding 9" descr="Tijdelijke aanduiding voor afbeelding 9"/>
          <p:cNvPicPr>
            <a:picLocks noChangeAspect="1"/>
          </p:cNvPicPr>
          <p:nvPr>
            <p:ph type="pic" idx="13"/>
          </p:nvPr>
        </p:nvPicPr>
        <p:blipFill>
          <a:blip r:embed="rId2">
            <a:extLst/>
          </a:blip>
          <a:stretch>
            <a:fillRect/>
          </a:stretch>
        </p:blipFill>
        <p:spPr>
          <a:prstGeom prst="rect">
            <a:avLst/>
          </a:prstGeom>
        </p:spPr>
      </p:pic>
      <p:pic>
        <p:nvPicPr>
          <p:cNvPr id="209" name="image.png" descr="image.png"/>
          <p:cNvPicPr>
            <a:picLocks noChangeAspect="1"/>
          </p:cNvPicPr>
          <p:nvPr/>
        </p:nvPicPr>
        <p:blipFill>
          <a:blip r:embed="rId3">
            <a:extLst/>
          </a:blip>
          <a:stretch>
            <a:fillRect/>
          </a:stretch>
        </p:blipFill>
        <p:spPr>
          <a:xfrm>
            <a:off x="7923478" y="1079999"/>
            <a:ext cx="2960689" cy="2910471"/>
          </a:xfrm>
          <a:prstGeom prst="rect">
            <a:avLst/>
          </a:prstGeom>
          <a:ln w="12700">
            <a:miter lim="400000"/>
          </a:ln>
        </p:spPr>
      </p:pic>
      <p:pic>
        <p:nvPicPr>
          <p:cNvPr id="210" name="fingerprint_pic.jpg" descr="fingerprint_pic.jpg"/>
          <p:cNvPicPr>
            <a:picLocks noChangeAspect="1"/>
          </p:cNvPicPr>
          <p:nvPr/>
        </p:nvPicPr>
        <p:blipFill>
          <a:blip r:embed="rId4">
            <a:extLst/>
          </a:blip>
          <a:stretch>
            <a:fillRect/>
          </a:stretch>
        </p:blipFill>
        <p:spPr>
          <a:xfrm>
            <a:off x="7923478" y="4070541"/>
            <a:ext cx="2960689" cy="206851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Acquisition…"/>
          <p:cNvSpPr txBox="1"/>
          <p:nvPr>
            <p:ph type="body" sz="half" idx="1"/>
          </p:nvPr>
        </p:nvSpPr>
        <p:spPr>
          <a:xfrm>
            <a:off x="575999" y="1656000"/>
            <a:ext cx="5400002" cy="4464001"/>
          </a:xfrm>
          <a:prstGeom prst="rect">
            <a:avLst/>
          </a:prstGeom>
        </p:spPr>
        <p:txBody>
          <a:bodyPr/>
          <a:lstStyle/>
          <a:p>
            <a:pPr marL="188245" indent="-168020" defTabSz="199136">
              <a:spcBef>
                <a:spcPts val="1300"/>
              </a:spcBef>
              <a:buClr>
                <a:srgbClr val="000000"/>
              </a:buClr>
              <a:buSzPct val="75000"/>
              <a:defRPr sz="2000"/>
            </a:pPr>
            <a:r>
              <a:t>Acquisition</a:t>
            </a:r>
          </a:p>
          <a:p>
            <a:pPr marL="0" indent="20224" defTabSz="199136">
              <a:spcBef>
                <a:spcPts val="1300"/>
              </a:spcBef>
              <a:buSzTx/>
              <a:buNone/>
              <a:defRPr sz="2000"/>
            </a:pPr>
          </a:p>
          <a:p>
            <a:pPr marL="188245" indent="-168020" defTabSz="199136">
              <a:spcBef>
                <a:spcPts val="1300"/>
              </a:spcBef>
              <a:buClr>
                <a:srgbClr val="000000"/>
              </a:buClr>
              <a:buSzPct val="75000"/>
              <a:defRPr sz="2000"/>
            </a:pPr>
            <a:r>
              <a:t>Enhancement</a:t>
            </a:r>
          </a:p>
          <a:p>
            <a:pPr marL="188245" indent="-168020" defTabSz="199136">
              <a:spcBef>
                <a:spcPts val="1300"/>
              </a:spcBef>
              <a:buClr>
                <a:srgbClr val="000000"/>
              </a:buClr>
              <a:buSzPct val="75000"/>
              <a:defRPr sz="2000"/>
            </a:pPr>
          </a:p>
          <a:p>
            <a:pPr marL="188245" indent="-168020" defTabSz="199136">
              <a:spcBef>
                <a:spcPts val="1300"/>
              </a:spcBef>
              <a:buClr>
                <a:srgbClr val="000000"/>
              </a:buClr>
              <a:buSzPct val="75000"/>
              <a:defRPr sz="2000"/>
            </a:pPr>
            <a:r>
              <a:t>Representation/feature extraction</a:t>
            </a:r>
          </a:p>
          <a:p>
            <a:pPr marL="0" indent="20224" defTabSz="199136">
              <a:spcBef>
                <a:spcPts val="1300"/>
              </a:spcBef>
              <a:buSzTx/>
              <a:buNone/>
              <a:defRPr sz="2000"/>
            </a:pPr>
          </a:p>
          <a:p>
            <a:pPr marL="188245" indent="-168020" defTabSz="199136">
              <a:spcBef>
                <a:spcPts val="1300"/>
              </a:spcBef>
              <a:buClr>
                <a:srgbClr val="000000"/>
              </a:buClr>
              <a:buSzPct val="75000"/>
              <a:defRPr sz="2000"/>
            </a:pPr>
            <a:r>
              <a:t>Feature matching</a:t>
            </a:r>
          </a:p>
        </p:txBody>
      </p:sp>
      <p:sp>
        <p:nvSpPr>
          <p:cNvPr id="264" name="Overall Design of Fingerprint Verification Systems"/>
          <p:cNvSpPr txBox="1"/>
          <p:nvPr>
            <p:ph type="title"/>
          </p:nvPr>
        </p:nvSpPr>
        <p:spPr>
          <a:xfrm>
            <a:off x="575999" y="207035"/>
            <a:ext cx="11041202" cy="1152002"/>
          </a:xfrm>
          <a:prstGeom prst="rect">
            <a:avLst/>
          </a:prstGeom>
        </p:spPr>
        <p:txBody>
          <a:bodyPr/>
          <a:lstStyle/>
          <a:p>
            <a:pPr>
              <a:defRPr sz="3600"/>
            </a:pPr>
            <a:r>
              <a:t>Overall Design of Fingerprint </a:t>
            </a:r>
            <a:r>
              <a:t>Recognition</a:t>
            </a:r>
            <a:r>
              <a:t> Systems</a:t>
            </a:r>
          </a:p>
        </p:txBody>
      </p:sp>
      <p:grpSp>
        <p:nvGrpSpPr>
          <p:cNvPr id="267" name="Group"/>
          <p:cNvGrpSpPr/>
          <p:nvPr/>
        </p:nvGrpSpPr>
        <p:grpSpPr>
          <a:xfrm>
            <a:off x="5435479" y="1971436"/>
            <a:ext cx="3609978" cy="1773240"/>
            <a:chOff x="0" y="0"/>
            <a:chExt cx="3609977" cy="1773239"/>
          </a:xfrm>
        </p:grpSpPr>
        <p:pic>
          <p:nvPicPr>
            <p:cNvPr id="265" name="image.png" descr="image.png"/>
            <p:cNvPicPr>
              <a:picLocks noChangeAspect="1"/>
            </p:cNvPicPr>
            <p:nvPr/>
          </p:nvPicPr>
          <p:blipFill>
            <a:blip r:embed="rId2">
              <a:extLst/>
            </a:blip>
            <a:srcRect l="69725" t="19313" r="916" b="21330"/>
            <a:stretch>
              <a:fillRect/>
            </a:stretch>
          </p:blipFill>
          <p:spPr>
            <a:xfrm>
              <a:off x="1776337" y="0"/>
              <a:ext cx="1833641" cy="1773240"/>
            </a:xfrm>
            <a:prstGeom prst="rect">
              <a:avLst/>
            </a:prstGeom>
            <a:ln w="12700" cap="flat">
              <a:noFill/>
              <a:miter lim="400000"/>
            </a:ln>
            <a:effectLst/>
          </p:spPr>
        </p:pic>
        <p:pic>
          <p:nvPicPr>
            <p:cNvPr id="266" name="image.png" descr="image.png"/>
            <p:cNvPicPr>
              <a:picLocks noChangeAspect="1"/>
            </p:cNvPicPr>
            <p:nvPr/>
          </p:nvPicPr>
          <p:blipFill>
            <a:blip r:embed="rId2">
              <a:extLst/>
            </a:blip>
            <a:srcRect l="1834" t="19313" r="69725" b="21330"/>
            <a:stretch>
              <a:fillRect/>
            </a:stretch>
          </p:blipFill>
          <p:spPr>
            <a:xfrm>
              <a:off x="0" y="0"/>
              <a:ext cx="1776339" cy="1773240"/>
            </a:xfrm>
            <a:prstGeom prst="rect">
              <a:avLst/>
            </a:prstGeom>
            <a:ln w="12700" cap="flat">
              <a:noFill/>
              <a:miter lim="400000"/>
            </a:ln>
            <a:effectLst/>
          </p:spPr>
        </p:pic>
      </p:grpSp>
      <p:pic>
        <p:nvPicPr>
          <p:cNvPr id="268" name="image.png" descr="image.png"/>
          <p:cNvPicPr>
            <a:picLocks noChangeAspect="1"/>
          </p:cNvPicPr>
          <p:nvPr/>
        </p:nvPicPr>
        <p:blipFill>
          <a:blip r:embed="rId3">
            <a:extLst/>
          </a:blip>
          <a:srcRect l="0" t="50384" r="0" b="7831"/>
          <a:stretch>
            <a:fillRect/>
          </a:stretch>
        </p:blipFill>
        <p:spPr>
          <a:xfrm>
            <a:off x="7010400" y="3938561"/>
            <a:ext cx="4267200" cy="1987551"/>
          </a:xfrm>
          <a:prstGeom prst="rect">
            <a:avLst/>
          </a:prstGeom>
          <a:ln w="12700">
            <a:miter lim="400000"/>
          </a:ln>
        </p:spPr>
      </p:pic>
      <p:pic>
        <p:nvPicPr>
          <p:cNvPr id="269" name="image.png" descr="image.png"/>
          <p:cNvPicPr>
            <a:picLocks noChangeAspect="1"/>
          </p:cNvPicPr>
          <p:nvPr/>
        </p:nvPicPr>
        <p:blipFill>
          <a:blip r:embed="rId4">
            <a:extLst/>
          </a:blip>
          <a:stretch>
            <a:fillRect/>
          </a:stretch>
        </p:blipFill>
        <p:spPr>
          <a:xfrm>
            <a:off x="2970334" y="1228485"/>
            <a:ext cx="1981201" cy="1485901"/>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Content Placeholder 1"/>
          <p:cNvSpPr txBox="1"/>
          <p:nvPr>
            <p:ph type="body" idx="1"/>
          </p:nvPr>
        </p:nvSpPr>
        <p:spPr>
          <a:xfrm>
            <a:off x="575999" y="1656000"/>
            <a:ext cx="11041202" cy="4464001"/>
          </a:xfrm>
          <a:prstGeom prst="rect">
            <a:avLst/>
          </a:prstGeom>
        </p:spPr>
        <p:txBody>
          <a:bodyPr/>
          <a:lstStyle/>
          <a:p>
            <a:pPr/>
          </a:p>
        </p:txBody>
      </p:sp>
      <p:sp>
        <p:nvSpPr>
          <p:cNvPr id="824" name="Minutiae Detection (2)"/>
          <p:cNvSpPr txBox="1"/>
          <p:nvPr>
            <p:ph type="title"/>
          </p:nvPr>
        </p:nvSpPr>
        <p:spPr>
          <a:xfrm>
            <a:off x="575999" y="207035"/>
            <a:ext cx="11041202" cy="1152002"/>
          </a:xfrm>
          <a:prstGeom prst="rect">
            <a:avLst/>
          </a:prstGeom>
        </p:spPr>
        <p:txBody>
          <a:bodyPr/>
          <a:lstStyle/>
          <a:p>
            <a:pPr/>
            <a:r>
              <a:t>Minutiae Detection (2)</a:t>
            </a:r>
          </a:p>
        </p:txBody>
      </p:sp>
      <p:pic>
        <p:nvPicPr>
          <p:cNvPr id="825" name="image.png" descr="image.png"/>
          <p:cNvPicPr>
            <a:picLocks noChangeAspect="1"/>
          </p:cNvPicPr>
          <p:nvPr/>
        </p:nvPicPr>
        <p:blipFill>
          <a:blip r:embed="rId2">
            <a:extLst/>
          </a:blip>
          <a:stretch>
            <a:fillRect/>
          </a:stretch>
        </p:blipFill>
        <p:spPr>
          <a:xfrm>
            <a:off x="2895600" y="2362200"/>
            <a:ext cx="6229350" cy="3251200"/>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828" name="Title 5"/>
          <p:cNvSpPr txBox="1"/>
          <p:nvPr>
            <p:ph type="title"/>
          </p:nvPr>
        </p:nvSpPr>
        <p:spPr>
          <a:xfrm>
            <a:off x="575998" y="1799999"/>
            <a:ext cx="6096525" cy="2386802"/>
          </a:xfrm>
          <a:prstGeom prst="rect">
            <a:avLst/>
          </a:prstGeom>
        </p:spPr>
        <p:txBody>
          <a:bodyPr/>
          <a:lstStyle/>
          <a:p>
            <a:pPr/>
            <a:r>
              <a:t>Fingerprint Matching</a:t>
            </a:r>
          </a:p>
        </p:txBody>
      </p:sp>
      <p:sp>
        <p:nvSpPr>
          <p:cNvPr id="829" name="Text Placeholder 6"/>
          <p:cNvSpPr txBox="1"/>
          <p:nvPr>
            <p:ph type="body" sz="quarter" idx="1"/>
          </p:nvPr>
        </p:nvSpPr>
        <p:spPr>
          <a:xfrm>
            <a:off x="575999" y="4359600"/>
            <a:ext cx="6096264" cy="1501201"/>
          </a:xfrm>
          <a:prstGeom prst="rect">
            <a:avLst/>
          </a:prstGeom>
        </p:spPr>
        <p:txBody>
          <a:bodyPr/>
          <a:lstStyle/>
          <a:p>
            <a:pPr/>
          </a:p>
        </p:txBody>
      </p:sp>
      <p:sp>
        <p:nvSpPr>
          <p:cNvPr id="830"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31" name="Picture Placeholder 7" descr="Picture Placeholder 7"/>
          <p:cNvPicPr>
            <a:picLocks noChangeAspect="1"/>
          </p:cNvPicPr>
          <p:nvPr>
            <p:ph type="pic" idx="13"/>
          </p:nvPr>
        </p:nvPicPr>
        <p:blipFill>
          <a:blip r:embed="rId2">
            <a:extLst/>
          </a:blip>
          <a:stretch>
            <a:fillRect/>
          </a:stretch>
        </p:blipFill>
        <p:spPr>
          <a:prstGeom prst="rect">
            <a:avLst/>
          </a:prstGeom>
        </p:spPr>
      </p:pic>
      <p:pic>
        <p:nvPicPr>
          <p:cNvPr id="832" name="Picture Placeholder 8" descr="Picture Placeholder 8"/>
          <p:cNvPicPr>
            <a:picLocks noChangeAspect="1"/>
          </p:cNvPicPr>
          <p:nvPr>
            <p:ph type="pic" idx="14"/>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Content Placeholder 1"/>
          <p:cNvSpPr txBox="1"/>
          <p:nvPr>
            <p:ph type="body" idx="1"/>
          </p:nvPr>
        </p:nvSpPr>
        <p:spPr>
          <a:xfrm>
            <a:off x="575999" y="1656000"/>
            <a:ext cx="11041202" cy="4464001"/>
          </a:xfrm>
          <a:prstGeom prst="rect">
            <a:avLst/>
          </a:prstGeom>
        </p:spPr>
        <p:txBody>
          <a:bodyPr/>
          <a:lstStyle/>
          <a:p>
            <a:pPr/>
          </a:p>
        </p:txBody>
      </p:sp>
      <p:sp>
        <p:nvSpPr>
          <p:cNvPr id="835" name="Fingerprint Matching"/>
          <p:cNvSpPr txBox="1"/>
          <p:nvPr>
            <p:ph type="title"/>
          </p:nvPr>
        </p:nvSpPr>
        <p:spPr>
          <a:xfrm>
            <a:off x="575999" y="207035"/>
            <a:ext cx="11041202" cy="1152002"/>
          </a:xfrm>
          <a:prstGeom prst="rect">
            <a:avLst/>
          </a:prstGeom>
        </p:spPr>
        <p:txBody>
          <a:bodyPr/>
          <a:lstStyle/>
          <a:p>
            <a:pPr/>
            <a:r>
              <a:t>Fingerprint Matching</a:t>
            </a:r>
          </a:p>
        </p:txBody>
      </p:sp>
      <p:pic>
        <p:nvPicPr>
          <p:cNvPr id="836" name="image.png" descr="image.png"/>
          <p:cNvPicPr>
            <a:picLocks noChangeAspect="1"/>
          </p:cNvPicPr>
          <p:nvPr/>
        </p:nvPicPr>
        <p:blipFill>
          <a:blip r:embed="rId2">
            <a:extLst/>
          </a:blip>
          <a:stretch>
            <a:fillRect/>
          </a:stretch>
        </p:blipFill>
        <p:spPr>
          <a:xfrm>
            <a:off x="2209800" y="1524000"/>
            <a:ext cx="7848600" cy="4702874"/>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Compare test and reference representation…"/>
          <p:cNvSpPr txBox="1"/>
          <p:nvPr>
            <p:ph type="body" idx="1"/>
          </p:nvPr>
        </p:nvSpPr>
        <p:spPr>
          <a:xfrm>
            <a:off x="575999" y="1656000"/>
            <a:ext cx="11041202" cy="4464001"/>
          </a:xfrm>
          <a:prstGeom prst="rect">
            <a:avLst/>
          </a:prstGeom>
        </p:spPr>
        <p:txBody>
          <a:bodyPr/>
          <a:lstStyle/>
          <a:p>
            <a:pPr marL="41275" indent="0">
              <a:buClr>
                <a:srgbClr val="000000"/>
              </a:buClr>
              <a:buSzPct val="125000"/>
              <a:buFont typeface="Comic Sans MS"/>
            </a:pPr>
            <a:r>
              <a:t>Compare test and reference representation</a:t>
            </a:r>
          </a:p>
          <a:p>
            <a:pPr lvl="1" marL="755650" indent="-257175">
              <a:spcBef>
                <a:spcPts val="500"/>
              </a:spcBef>
              <a:buClr>
                <a:srgbClr val="000000"/>
              </a:buClr>
              <a:buSzPct val="125000"/>
              <a:buFont typeface="Comic Sans MS"/>
            </a:pPr>
            <a:r>
              <a:t>define/calculate </a:t>
            </a:r>
            <a:r>
              <a:rPr>
                <a:solidFill>
                  <a:srgbClr val="FF2600"/>
                </a:solidFill>
                <a:uFill>
                  <a:solidFill>
                    <a:srgbClr val="FF2600"/>
                  </a:solidFill>
                </a:uFill>
              </a:rPr>
              <a:t>correspondence between features</a:t>
            </a:r>
            <a:endParaRPr>
              <a:solidFill>
                <a:srgbClr val="FF2600"/>
              </a:solidFill>
              <a:uFill>
                <a:solidFill>
                  <a:srgbClr val="FF2600"/>
                </a:solidFill>
              </a:uFill>
            </a:endParaRPr>
          </a:p>
          <a:p>
            <a:pPr lvl="1" marL="755650" indent="-257175">
              <a:spcBef>
                <a:spcPts val="500"/>
              </a:spcBef>
              <a:buClr>
                <a:srgbClr val="000000"/>
              </a:buClr>
              <a:buSzPct val="125000"/>
              <a:buFont typeface="Comic Sans MS"/>
            </a:pPr>
            <a:r>
              <a:t>define/calculate </a:t>
            </a:r>
            <a:r>
              <a:rPr>
                <a:solidFill>
                  <a:srgbClr val="FF2600"/>
                </a:solidFill>
                <a:uFill>
                  <a:solidFill>
                    <a:srgbClr val="FF2600"/>
                  </a:solidFill>
                </a:uFill>
              </a:rPr>
              <a:t>transformation</a:t>
            </a:r>
            <a:r>
              <a:t> (rigid/non-rigid)</a:t>
            </a:r>
          </a:p>
          <a:p>
            <a:pPr lvl="1" marL="755650" indent="-257175">
              <a:spcBef>
                <a:spcPts val="500"/>
              </a:spcBef>
              <a:buClr>
                <a:srgbClr val="000000"/>
              </a:buClr>
              <a:buSzPct val="125000"/>
              <a:buFont typeface="Comic Sans MS"/>
            </a:pPr>
            <a:r>
              <a:t>define/calculate matching </a:t>
            </a:r>
            <a:r>
              <a:rPr>
                <a:solidFill>
                  <a:srgbClr val="FF2600"/>
                </a:solidFill>
                <a:uFill>
                  <a:solidFill>
                    <a:srgbClr val="FF2600"/>
                  </a:solidFill>
                </a:uFill>
              </a:rPr>
              <a:t>metric</a:t>
            </a:r>
            <a:endParaRPr>
              <a:solidFill>
                <a:srgbClr val="FF2600"/>
              </a:solidFill>
              <a:uFill>
                <a:solidFill>
                  <a:srgbClr val="FF2600"/>
                </a:solidFill>
              </a:uFill>
            </a:endParaRPr>
          </a:p>
          <a:p>
            <a:pPr lvl="1" marL="755650" indent="-257175">
              <a:spcBef>
                <a:spcPts val="500"/>
              </a:spcBef>
              <a:buClr>
                <a:srgbClr val="000000"/>
              </a:buClr>
              <a:buSzPct val="125000"/>
              <a:buFont typeface="Comic Sans MS"/>
            </a:pPr>
            <a:r>
              <a:t>define a threshold on acceptable matching</a:t>
            </a:r>
          </a:p>
          <a:p>
            <a:pPr marL="41275" indent="0">
              <a:buClr>
                <a:srgbClr val="000000"/>
              </a:buClr>
              <a:buSzPct val="125000"/>
              <a:buFont typeface="Comic Sans MS"/>
            </a:pPr>
            <a:r>
              <a:t>based on a model of the expected variations among the representations of mated pairs</a:t>
            </a:r>
          </a:p>
        </p:txBody>
      </p:sp>
      <p:sp>
        <p:nvSpPr>
          <p:cNvPr id="839" name="Fingerprint Matching"/>
          <p:cNvSpPr txBox="1"/>
          <p:nvPr>
            <p:ph type="title"/>
          </p:nvPr>
        </p:nvSpPr>
        <p:spPr>
          <a:xfrm>
            <a:off x="575999" y="207035"/>
            <a:ext cx="11041202" cy="1152002"/>
          </a:xfrm>
          <a:prstGeom prst="rect">
            <a:avLst/>
          </a:prstGeom>
        </p:spPr>
        <p:txBody>
          <a:bodyPr/>
          <a:lstStyle/>
          <a:p>
            <a:pPr/>
            <a:r>
              <a:t>Fingerprint Matching</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1" name="image.png" descr="image.png"/>
          <p:cNvPicPr>
            <a:picLocks noChangeAspect="1"/>
          </p:cNvPicPr>
          <p:nvPr/>
        </p:nvPicPr>
        <p:blipFill>
          <a:blip r:embed="rId2">
            <a:extLst/>
          </a:blip>
          <a:srcRect l="0" t="0" r="0" b="18954"/>
          <a:stretch>
            <a:fillRect/>
          </a:stretch>
        </p:blipFill>
        <p:spPr>
          <a:xfrm>
            <a:off x="2133600" y="2057400"/>
            <a:ext cx="8077200" cy="3859214"/>
          </a:xfrm>
          <a:prstGeom prst="rect">
            <a:avLst/>
          </a:prstGeom>
          <a:ln w="12700">
            <a:miter lim="400000"/>
          </a:ln>
        </p:spPr>
      </p:pic>
      <p:sp>
        <p:nvSpPr>
          <p:cNvPr id="842" name="Inconsistent mapping of 3-D shape of finger onto 2-D surface of glass platen…"/>
          <p:cNvSpPr txBox="1"/>
          <p:nvPr>
            <p:ph type="body" idx="1"/>
          </p:nvPr>
        </p:nvSpPr>
        <p:spPr>
          <a:xfrm>
            <a:off x="575999" y="1656000"/>
            <a:ext cx="11041202" cy="4464001"/>
          </a:xfrm>
          <a:prstGeom prst="rect">
            <a:avLst/>
          </a:prstGeom>
        </p:spPr>
        <p:txBody>
          <a:bodyPr/>
          <a:lstStyle/>
          <a:p>
            <a:pPr marL="335888" indent="-296265"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Inconsistent mapping of 3-D shape of finger onto 2-D surface of glass platen</a:t>
            </a:r>
          </a:p>
          <a:p>
            <a:pPr lvl="1" marL="752855" indent="-274319"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global translation, rotation, scaling (pressure), shear</a:t>
            </a:r>
          </a:p>
          <a:p>
            <a:pPr lvl="1" marL="752855" indent="-274319"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local perturbations (small up to only connectivity preserving)</a:t>
            </a:r>
          </a:p>
          <a:p>
            <a:pPr marL="335888" indent="-296265"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Non-uniform contact (skin dryness, sweat, dirt, humidity): ridges not in contact, valleys in contact, leading to spurious or missing minutiae</a:t>
            </a:r>
          </a:p>
          <a:p>
            <a:pPr marL="335888" indent="-296265"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Irreproducible contact: injuries changing the ridge structure</a:t>
            </a:r>
          </a:p>
          <a:p>
            <a:pPr marL="335888" indent="-296265"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Feature extraction artifacts</a:t>
            </a:r>
          </a:p>
          <a:p>
            <a:pPr marL="335888" indent="-296265" defTabSz="390142">
              <a:spcBef>
                <a:spcPts val="2500"/>
              </a:spcBef>
              <a:buClr>
                <a:srgbClr val="000000"/>
              </a:buClr>
              <a:buSzPct val="125000"/>
              <a:defRPr sz="1700">
                <a:solidFill>
                  <a:srgbClr val="000000"/>
                </a:solidFill>
                <a:latin typeface="Gill Sans SemiBold"/>
                <a:ea typeface="Gill Sans SemiBold"/>
                <a:cs typeface="Gill Sans SemiBold"/>
                <a:sym typeface="Gill Sans SemiBold"/>
              </a:defRPr>
            </a:pPr>
            <a:r>
              <a:t>Additional acquisition artifacts (parallax distortion, previous fingerprint residues)</a:t>
            </a:r>
          </a:p>
        </p:txBody>
      </p:sp>
      <p:sp>
        <p:nvSpPr>
          <p:cNvPr id="843" name="Fingerprint Matching difficulties"/>
          <p:cNvSpPr txBox="1"/>
          <p:nvPr>
            <p:ph type="title"/>
          </p:nvPr>
        </p:nvSpPr>
        <p:spPr>
          <a:xfrm>
            <a:off x="575999" y="207035"/>
            <a:ext cx="11041202" cy="1152002"/>
          </a:xfrm>
          <a:prstGeom prst="rect">
            <a:avLst/>
          </a:prstGeom>
        </p:spPr>
        <p:txBody>
          <a:bodyPr/>
          <a:lstStyle/>
          <a:p>
            <a:pPr/>
            <a:r>
              <a:t>Fingerprint Matching difficulties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5" name="image.png" descr="image.png"/>
          <p:cNvPicPr>
            <a:picLocks noChangeAspect="1"/>
          </p:cNvPicPr>
          <p:nvPr/>
        </p:nvPicPr>
        <p:blipFill>
          <a:blip r:embed="rId2">
            <a:extLst/>
          </a:blip>
          <a:stretch>
            <a:fillRect/>
          </a:stretch>
        </p:blipFill>
        <p:spPr>
          <a:xfrm>
            <a:off x="7085011" y="2514600"/>
            <a:ext cx="2401889" cy="3290888"/>
          </a:xfrm>
          <a:prstGeom prst="rect">
            <a:avLst/>
          </a:prstGeom>
          <a:ln w="12700">
            <a:miter lim="400000"/>
          </a:ln>
        </p:spPr>
      </p:pic>
      <p:sp>
        <p:nvSpPr>
          <p:cNvPr id="846" name="Euclidean (translation and rotation)…"/>
          <p:cNvSpPr txBox="1"/>
          <p:nvPr>
            <p:ph type="body" idx="1"/>
          </p:nvPr>
        </p:nvSpPr>
        <p:spPr>
          <a:xfrm>
            <a:off x="575999" y="1656000"/>
            <a:ext cx="11041202" cy="4464001"/>
          </a:xfrm>
          <a:prstGeom prst="rect">
            <a:avLst/>
          </a:prstGeom>
        </p:spPr>
        <p:txBody>
          <a:bodyPr/>
          <a:lstStyle/>
          <a:p>
            <a:pPr marL="349884" indent="-308609">
              <a:buClr>
                <a:srgbClr val="000000"/>
              </a:buClr>
              <a:buSzPct val="75000"/>
            </a:pPr>
            <a:r>
              <a:t>Euclidean (translation and rotation)</a:t>
            </a:r>
          </a:p>
          <a:p>
            <a:pPr marL="349884" indent="-308609">
              <a:buClr>
                <a:srgbClr val="000000"/>
              </a:buClr>
              <a:buSzPct val="75000"/>
            </a:pPr>
            <a:r>
              <a:t>Similarity (Euclidean + scaling)</a:t>
            </a:r>
          </a:p>
          <a:p>
            <a:pPr marL="349884" indent="-308609">
              <a:buClr>
                <a:srgbClr val="000000"/>
              </a:buClr>
              <a:buSzPct val="75000"/>
            </a:pPr>
            <a:r>
              <a:t>Affine (Similarity + shear)</a:t>
            </a:r>
          </a:p>
          <a:p>
            <a:pPr marL="349884" indent="-308609">
              <a:buClr>
                <a:srgbClr val="000000"/>
              </a:buClr>
              <a:buSzPct val="75000"/>
            </a:pPr>
          </a:p>
          <a:p>
            <a:pPr marL="349884" indent="-308609">
              <a:buClr>
                <a:srgbClr val="000000"/>
              </a:buClr>
              <a:buSzPct val="75000"/>
            </a:pPr>
          </a:p>
          <a:p>
            <a:pPr marL="349884" indent="-308609">
              <a:buClr>
                <a:srgbClr val="000000"/>
              </a:buClr>
              <a:buSzPct val="75000"/>
            </a:pPr>
          </a:p>
          <a:p>
            <a:pPr marL="349884" indent="-308609">
              <a:buClr>
                <a:srgbClr val="000000"/>
              </a:buClr>
              <a:buSzPct val="75000"/>
            </a:pPr>
            <a:r>
              <a:t>Elastic (Affine + local, small, continuous perturbations)</a:t>
            </a:r>
          </a:p>
          <a:p>
            <a:pPr marL="349884" indent="-308609">
              <a:buClr>
                <a:srgbClr val="000000"/>
              </a:buClr>
              <a:buSzPct val="75000"/>
            </a:pPr>
            <a:r>
              <a:t>Topological (connectivity preserving)?</a:t>
            </a:r>
          </a:p>
        </p:txBody>
      </p:sp>
      <p:sp>
        <p:nvSpPr>
          <p:cNvPr id="847" name="Matching Transformations"/>
          <p:cNvSpPr txBox="1"/>
          <p:nvPr>
            <p:ph type="title"/>
          </p:nvPr>
        </p:nvSpPr>
        <p:spPr>
          <a:xfrm>
            <a:off x="575999" y="207035"/>
            <a:ext cx="11041202" cy="1152002"/>
          </a:xfrm>
          <a:prstGeom prst="rect">
            <a:avLst/>
          </a:prstGeom>
        </p:spPr>
        <p:txBody>
          <a:bodyPr/>
          <a:lstStyle/>
          <a:p>
            <a:pPr/>
            <a:r>
              <a:t>Matching Transformations</a:t>
            </a:r>
          </a:p>
        </p:txBody>
      </p:sp>
      <p:pic>
        <p:nvPicPr>
          <p:cNvPr id="848" name="image.png" descr="image.png"/>
          <p:cNvPicPr>
            <a:picLocks noChangeAspect="1"/>
          </p:cNvPicPr>
          <p:nvPr/>
        </p:nvPicPr>
        <p:blipFill>
          <a:blip r:embed="rId3">
            <a:extLst/>
          </a:blip>
          <a:stretch>
            <a:fillRect/>
          </a:stretch>
        </p:blipFill>
        <p:spPr>
          <a:xfrm>
            <a:off x="6932611" y="2514600"/>
            <a:ext cx="2630489" cy="3276600"/>
          </a:xfrm>
          <a:prstGeom prst="rect">
            <a:avLst/>
          </a:prstGeom>
          <a:ln w="12700">
            <a:miter lim="400000"/>
          </a:ln>
        </p:spPr>
      </p:pic>
      <p:pic>
        <p:nvPicPr>
          <p:cNvPr id="849" name="image.png" descr="image.png"/>
          <p:cNvPicPr>
            <a:picLocks noChangeAspect="1"/>
          </p:cNvPicPr>
          <p:nvPr/>
        </p:nvPicPr>
        <p:blipFill>
          <a:blip r:embed="rId4">
            <a:extLst/>
          </a:blip>
          <a:stretch>
            <a:fillRect/>
          </a:stretch>
        </p:blipFill>
        <p:spPr>
          <a:xfrm>
            <a:off x="6610350" y="2514600"/>
            <a:ext cx="3065464" cy="3278188"/>
          </a:xfrm>
          <a:prstGeom prst="rect">
            <a:avLst/>
          </a:prstGeom>
          <a:ln w="12700">
            <a:miter lim="400000"/>
          </a:ln>
        </p:spPr>
      </p:pic>
      <p:pic>
        <p:nvPicPr>
          <p:cNvPr id="850" name="image.png" descr="image.png"/>
          <p:cNvPicPr>
            <a:picLocks noChangeAspect="1"/>
          </p:cNvPicPr>
          <p:nvPr/>
        </p:nvPicPr>
        <p:blipFill>
          <a:blip r:embed="rId5">
            <a:extLst/>
          </a:blip>
          <a:stretch>
            <a:fillRect/>
          </a:stretch>
        </p:blipFill>
        <p:spPr>
          <a:xfrm>
            <a:off x="6553200" y="2438400"/>
            <a:ext cx="3122614" cy="33670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48"/>
                                        </p:tgtEl>
                                        <p:attrNameLst>
                                          <p:attrName>style.visibility</p:attrName>
                                        </p:attrNameLst>
                                      </p:cBhvr>
                                      <p:to>
                                        <p:strVal val="visible"/>
                                      </p:to>
                                    </p:set>
                                    <p:animEffect filter="dissolve" transition="in">
                                      <p:cBhvr>
                                        <p:cTn id="7" dur="500"/>
                                        <p:tgtEl>
                                          <p:spTgt spid="84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849"/>
                                        </p:tgtEl>
                                        <p:attrNameLst>
                                          <p:attrName>style.visibility</p:attrName>
                                        </p:attrNameLst>
                                      </p:cBhvr>
                                      <p:to>
                                        <p:strVal val="visible"/>
                                      </p:to>
                                    </p:set>
                                    <p:animEffect filter="dissolve" transition="in">
                                      <p:cBhvr>
                                        <p:cTn id="12" dur="500"/>
                                        <p:tgtEl>
                                          <p:spTgt spid="84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9" grpId="2"/>
      <p:bldP build="whole" bldLvl="1" animBg="1" rev="0" advAuto="0" spid="850" grpId="3"/>
      <p:bldP build="whole" bldLvl="1" animBg="1" rev="0" advAuto="0" spid="848"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Content Placeholder 1"/>
          <p:cNvSpPr txBox="1"/>
          <p:nvPr>
            <p:ph type="body" idx="1"/>
          </p:nvPr>
        </p:nvSpPr>
        <p:spPr>
          <a:xfrm>
            <a:off x="575999" y="1656000"/>
            <a:ext cx="11041202" cy="4464001"/>
          </a:xfrm>
          <a:prstGeom prst="rect">
            <a:avLst/>
          </a:prstGeom>
        </p:spPr>
        <p:txBody>
          <a:bodyPr/>
          <a:lstStyle/>
          <a:p>
            <a:pPr/>
          </a:p>
        </p:txBody>
      </p:sp>
      <p:sp>
        <p:nvSpPr>
          <p:cNvPr id="853" name="Example"/>
          <p:cNvSpPr txBox="1"/>
          <p:nvPr>
            <p:ph type="title"/>
          </p:nvPr>
        </p:nvSpPr>
        <p:spPr>
          <a:xfrm>
            <a:off x="575999" y="207035"/>
            <a:ext cx="11041202" cy="1152002"/>
          </a:xfrm>
          <a:prstGeom prst="rect">
            <a:avLst/>
          </a:prstGeom>
        </p:spPr>
        <p:txBody>
          <a:bodyPr/>
          <a:lstStyle/>
          <a:p>
            <a:pPr/>
            <a:r>
              <a:t>Example</a:t>
            </a:r>
          </a:p>
        </p:txBody>
      </p:sp>
      <p:pic>
        <p:nvPicPr>
          <p:cNvPr id="854" name="image.png" descr="image.png"/>
          <p:cNvPicPr>
            <a:picLocks noChangeAspect="1"/>
          </p:cNvPicPr>
          <p:nvPr/>
        </p:nvPicPr>
        <p:blipFill>
          <a:blip r:embed="rId2">
            <a:extLst/>
          </a:blip>
          <a:stretch>
            <a:fillRect/>
          </a:stretch>
        </p:blipFill>
        <p:spPr>
          <a:xfrm>
            <a:off x="2286000" y="1219200"/>
            <a:ext cx="6934200" cy="5219700"/>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857" name="Title 1"/>
          <p:cNvSpPr txBox="1"/>
          <p:nvPr>
            <p:ph type="title"/>
          </p:nvPr>
        </p:nvSpPr>
        <p:spPr>
          <a:xfrm>
            <a:off x="575999" y="1799999"/>
            <a:ext cx="6096264" cy="2386802"/>
          </a:xfrm>
          <a:prstGeom prst="rect">
            <a:avLst/>
          </a:prstGeom>
        </p:spPr>
        <p:txBody>
          <a:bodyPr/>
          <a:lstStyle/>
          <a:p>
            <a:pPr/>
            <a:r>
              <a:t>L2 (minutiae) matching</a:t>
            </a:r>
          </a:p>
        </p:txBody>
      </p:sp>
      <p:sp>
        <p:nvSpPr>
          <p:cNvPr id="858" name="Text Placeholder 2"/>
          <p:cNvSpPr txBox="1"/>
          <p:nvPr>
            <p:ph type="body" sz="quarter" idx="1"/>
          </p:nvPr>
        </p:nvSpPr>
        <p:spPr>
          <a:xfrm>
            <a:off x="575999" y="4359600"/>
            <a:ext cx="6096264" cy="1501201"/>
          </a:xfrm>
          <a:prstGeom prst="rect">
            <a:avLst/>
          </a:prstGeom>
        </p:spPr>
        <p:txBody>
          <a:bodyPr/>
          <a:lstStyle/>
          <a:p>
            <a:pPr/>
          </a:p>
        </p:txBody>
      </p:sp>
      <p:sp>
        <p:nvSpPr>
          <p:cNvPr id="859"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60" name="image.png" descr="image.png"/>
          <p:cNvPicPr>
            <a:picLocks noChangeAspect="1"/>
          </p:cNvPicPr>
          <p:nvPr>
            <p:ph type="pic" idx="13"/>
          </p:nvPr>
        </p:nvPicPr>
        <p:blipFill>
          <a:blip r:embed="rId2">
            <a:extLst/>
          </a:blip>
          <a:srcRect l="2623" t="0" r="2623" b="0"/>
          <a:stretch>
            <a:fillRect/>
          </a:stretch>
        </p:blipFill>
        <p:spPr>
          <a:xfrm>
            <a:off x="7248525" y="584201"/>
            <a:ext cx="4368673" cy="5040313"/>
          </a:xfrm>
          <a:prstGeom prst="rect">
            <a:avLst/>
          </a:prstGeom>
          <a:ln w="9525">
            <a:solidFill>
              <a:srgbClr val="000000"/>
            </a:solidFill>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62" name="Reduces to point pattern matching…"/>
          <p:cNvSpPr txBox="1"/>
          <p:nvPr>
            <p:ph type="body" idx="1"/>
          </p:nvPr>
        </p:nvSpPr>
        <p:spPr>
          <a:xfrm>
            <a:off x="575999" y="1656000"/>
            <a:ext cx="11041202" cy="4464001"/>
          </a:xfrm>
          <a:prstGeom prst="rect">
            <a:avLst/>
          </a:prstGeom>
        </p:spPr>
        <p:txBody>
          <a:bodyPr/>
          <a:lstStyle/>
          <a:p>
            <a:pPr marL="342900" indent="-301625">
              <a:buSzTx/>
              <a:buNone/>
            </a:pPr>
            <a:r>
              <a:t>Reduces to point pattern matching</a:t>
            </a:r>
          </a:p>
          <a:p>
            <a:pPr marL="298450" indent="-257175">
              <a:buClr>
                <a:srgbClr val="000000"/>
              </a:buClr>
              <a:buSzPct val="75000"/>
            </a:pPr>
            <a:r>
              <a:t>define/calculate </a:t>
            </a:r>
            <a:r>
              <a:rPr>
                <a:solidFill>
                  <a:srgbClr val="FF2600"/>
                </a:solidFill>
                <a:uFill>
                  <a:solidFill>
                    <a:srgbClr val="FF2600"/>
                  </a:solidFill>
                </a:uFill>
              </a:rPr>
              <a:t>correspondence</a:t>
            </a:r>
            <a:endParaRPr>
              <a:solidFill>
                <a:srgbClr val="FF2600"/>
              </a:solidFill>
              <a:uFill>
                <a:solidFill>
                  <a:srgbClr val="FF2600"/>
                </a:solidFill>
              </a:uFill>
            </a:endParaRPr>
          </a:p>
          <a:p>
            <a:pPr marL="298450" indent="-257175">
              <a:buClr>
                <a:srgbClr val="000000"/>
              </a:buClr>
              <a:buSzPct val="75000"/>
            </a:pPr>
            <a:r>
              <a:t>define/calculate </a:t>
            </a:r>
            <a:r>
              <a:rPr>
                <a:solidFill>
                  <a:srgbClr val="FF2600"/>
                </a:solidFill>
                <a:uFill>
                  <a:solidFill>
                    <a:srgbClr val="FF2600"/>
                  </a:solidFill>
                </a:uFill>
              </a:rPr>
              <a:t>transformation</a:t>
            </a:r>
            <a:r>
              <a:t> (rigid/non-rigid)</a:t>
            </a:r>
          </a:p>
          <a:p>
            <a:pPr marL="298450" indent="-257175">
              <a:buClr>
                <a:srgbClr val="000000"/>
              </a:buClr>
              <a:buSzPct val="75000"/>
            </a:pPr>
            <a:r>
              <a:t>define/calculate matching </a:t>
            </a:r>
            <a:r>
              <a:rPr>
                <a:solidFill>
                  <a:srgbClr val="FF2600"/>
                </a:solidFill>
                <a:uFill>
                  <a:solidFill>
                    <a:srgbClr val="FF2600"/>
                  </a:solidFill>
                </a:uFill>
              </a:rPr>
              <a:t>metric</a:t>
            </a:r>
            <a:endParaRPr>
              <a:solidFill>
                <a:srgbClr val="FF2600"/>
              </a:solidFill>
              <a:uFill>
                <a:solidFill>
                  <a:srgbClr val="FF2600"/>
                </a:solidFill>
              </a:uFill>
            </a:endParaRPr>
          </a:p>
          <a:p>
            <a:pPr marL="342900" indent="-301625">
              <a:buSzTx/>
              <a:buNone/>
            </a:pPr>
            <a:r>
              <a:t>based on a model of the expected variations among the representations of mated pairs</a:t>
            </a:r>
          </a:p>
        </p:txBody>
      </p:sp>
      <p:sp>
        <p:nvSpPr>
          <p:cNvPr id="863" name="Minutiae Matching"/>
          <p:cNvSpPr txBox="1"/>
          <p:nvPr>
            <p:ph type="title"/>
          </p:nvPr>
        </p:nvSpPr>
        <p:spPr>
          <a:xfrm>
            <a:off x="575999" y="207035"/>
            <a:ext cx="11041202" cy="1152002"/>
          </a:xfrm>
          <a:prstGeom prst="rect">
            <a:avLst/>
          </a:prstGeom>
        </p:spPr>
        <p:txBody>
          <a:bodyPr/>
          <a:lstStyle/>
          <a:p>
            <a:pPr/>
            <a:r>
              <a:t>Minutiae Matching</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Reduces to point pattern matching…"/>
          <p:cNvSpPr txBox="1"/>
          <p:nvPr>
            <p:ph type="body" sz="half" idx="1"/>
          </p:nvPr>
        </p:nvSpPr>
        <p:spPr>
          <a:xfrm>
            <a:off x="575999" y="1656000"/>
            <a:ext cx="6375060" cy="4464001"/>
          </a:xfrm>
          <a:prstGeom prst="rect">
            <a:avLst/>
          </a:prstGeom>
        </p:spPr>
        <p:txBody>
          <a:bodyPr/>
          <a:lstStyle/>
          <a:p>
            <a:pPr marL="342900" indent="-301625">
              <a:spcBef>
                <a:spcPts val="1600"/>
              </a:spcBef>
              <a:buSzTx/>
              <a:buNone/>
              <a:defRPr sz="2000"/>
            </a:pPr>
            <a:r>
              <a:t>Reduces to point pattern matchin</a:t>
            </a:r>
            <a:r>
              <a:t>g</a:t>
            </a:r>
            <a:endParaRPr sz="1600"/>
          </a:p>
          <a:p>
            <a:pPr lvl="1" marL="841375" indent="-342900">
              <a:spcBef>
                <a:spcPts val="1600"/>
              </a:spcBef>
              <a:buClr>
                <a:srgbClr val="000000"/>
              </a:buClr>
              <a:defRPr sz="2000"/>
            </a:pPr>
            <a:r>
              <a:t>define/calculate </a:t>
            </a:r>
            <a:r>
              <a:rPr>
                <a:solidFill>
                  <a:srgbClr val="FF2600"/>
                </a:solidFill>
                <a:uFill>
                  <a:solidFill>
                    <a:srgbClr val="FF2600"/>
                  </a:solidFill>
                </a:uFill>
              </a:rPr>
              <a:t>correspondence</a:t>
            </a:r>
            <a:endParaRPr sz="1600"/>
          </a:p>
          <a:p>
            <a:pPr lvl="1" marL="841375" indent="-342900">
              <a:lnSpc>
                <a:spcPct val="50000"/>
              </a:lnSpc>
              <a:spcBef>
                <a:spcPts val="500"/>
              </a:spcBef>
              <a:buClr>
                <a:srgbClr val="000000"/>
              </a:buClr>
              <a:buSzPct val="75000"/>
              <a:defRPr sz="2000"/>
            </a:pPr>
          </a:p>
          <a:p>
            <a:pPr lvl="1" marL="841375" indent="-342900">
              <a:lnSpc>
                <a:spcPct val="50000"/>
              </a:lnSpc>
              <a:spcBef>
                <a:spcPts val="500"/>
              </a:spcBef>
              <a:buClr>
                <a:srgbClr val="000000"/>
              </a:buClr>
              <a:buSzPct val="75000"/>
              <a:defRPr sz="2000"/>
            </a:pPr>
            <a:r>
              <a:t>define/calculate </a:t>
            </a:r>
            <a:r>
              <a:rPr>
                <a:solidFill>
                  <a:srgbClr val="FF2600"/>
                </a:solidFill>
                <a:uFill>
                  <a:solidFill>
                    <a:srgbClr val="FF2600"/>
                  </a:solidFill>
                </a:uFill>
              </a:rPr>
              <a:t>transformation</a:t>
            </a:r>
            <a:r>
              <a:rPr>
                <a:solidFill>
                  <a:srgbClr val="FF2600"/>
                </a:solidFill>
                <a:uFill>
                  <a:solidFill>
                    <a:srgbClr val="FF2600"/>
                  </a:solidFill>
                </a:uFill>
              </a:rPr>
              <a:t> </a:t>
            </a:r>
            <a:r>
              <a:t>(rigid/non-rigid)</a:t>
            </a:r>
            <a:endParaRPr sz="1600"/>
          </a:p>
          <a:p>
            <a:pPr lvl="1" marL="841375" indent="-342900">
              <a:lnSpc>
                <a:spcPct val="50000"/>
              </a:lnSpc>
              <a:spcBef>
                <a:spcPts val="500"/>
              </a:spcBef>
              <a:buClr>
                <a:srgbClr val="000000"/>
              </a:buClr>
              <a:buSzPct val="75000"/>
              <a:defRPr sz="2000"/>
            </a:pPr>
          </a:p>
          <a:p>
            <a:pPr lvl="1" marL="841375" indent="-342900">
              <a:lnSpc>
                <a:spcPct val="50000"/>
              </a:lnSpc>
              <a:spcBef>
                <a:spcPts val="500"/>
              </a:spcBef>
              <a:buClr>
                <a:srgbClr val="000000"/>
              </a:buClr>
              <a:buSzPct val="75000"/>
              <a:defRPr sz="2000"/>
            </a:pPr>
            <a:r>
              <a:t>define/calculate matching </a:t>
            </a:r>
            <a:r>
              <a:rPr>
                <a:solidFill>
                  <a:srgbClr val="FF2600"/>
                </a:solidFill>
                <a:uFill>
                  <a:solidFill>
                    <a:srgbClr val="FF2600"/>
                  </a:solidFill>
                </a:uFill>
              </a:rPr>
              <a:t>metric</a:t>
            </a:r>
            <a:endParaRPr sz="1600"/>
          </a:p>
          <a:p>
            <a:pPr marL="342900" indent="-301625">
              <a:spcBef>
                <a:spcPts val="1600"/>
              </a:spcBef>
              <a:buSzTx/>
              <a:buNone/>
              <a:defRPr sz="2000"/>
            </a:pPr>
            <a:r>
              <a:t>based on a model of the expected variations among the representations of mated pairs</a:t>
            </a:r>
          </a:p>
        </p:txBody>
      </p:sp>
      <p:sp>
        <p:nvSpPr>
          <p:cNvPr id="866" name="Minutiae Matching"/>
          <p:cNvSpPr txBox="1"/>
          <p:nvPr>
            <p:ph type="title"/>
          </p:nvPr>
        </p:nvSpPr>
        <p:spPr>
          <a:xfrm>
            <a:off x="575999" y="207035"/>
            <a:ext cx="11041202" cy="1152002"/>
          </a:xfrm>
          <a:prstGeom prst="rect">
            <a:avLst/>
          </a:prstGeom>
        </p:spPr>
        <p:txBody>
          <a:bodyPr/>
          <a:lstStyle/>
          <a:p>
            <a:pPr/>
            <a:r>
              <a:t>Minutiae Matching</a:t>
            </a:r>
          </a:p>
        </p:txBody>
      </p:sp>
      <p:pic>
        <p:nvPicPr>
          <p:cNvPr id="867" name="Image" descr="Image"/>
          <p:cNvPicPr>
            <a:picLocks noChangeAspect="1"/>
          </p:cNvPicPr>
          <p:nvPr/>
        </p:nvPicPr>
        <p:blipFill>
          <a:blip r:embed="rId2">
            <a:extLst/>
          </a:blip>
          <a:stretch>
            <a:fillRect/>
          </a:stretch>
        </p:blipFill>
        <p:spPr>
          <a:xfrm>
            <a:off x="6599246" y="1359036"/>
            <a:ext cx="5369767" cy="426459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4"/>
          <p:cNvSpPr txBox="1"/>
          <p:nvPr>
            <p:ph type="title"/>
          </p:nvPr>
        </p:nvSpPr>
        <p:spPr>
          <a:xfrm>
            <a:off x="575998" y="1799999"/>
            <a:ext cx="6096525" cy="2386802"/>
          </a:xfrm>
          <a:prstGeom prst="rect">
            <a:avLst/>
          </a:prstGeom>
        </p:spPr>
        <p:txBody>
          <a:bodyPr/>
          <a:lstStyle/>
          <a:p>
            <a:pPr/>
            <a:r>
              <a:t>Fingerprint Acquisition</a:t>
            </a:r>
          </a:p>
        </p:txBody>
      </p:sp>
      <p:sp>
        <p:nvSpPr>
          <p:cNvPr id="272" name="Text Placeholder 5"/>
          <p:cNvSpPr txBox="1"/>
          <p:nvPr>
            <p:ph type="body" sz="quarter" idx="1"/>
          </p:nvPr>
        </p:nvSpPr>
        <p:spPr>
          <a:xfrm>
            <a:off x="575999" y="4359600"/>
            <a:ext cx="6096264" cy="1501201"/>
          </a:xfrm>
          <a:prstGeom prst="rect">
            <a:avLst/>
          </a:prstGeom>
        </p:spPr>
        <p:txBody>
          <a:bodyPr/>
          <a:lstStyle/>
          <a:p>
            <a:pPr/>
          </a:p>
        </p:txBody>
      </p:sp>
      <p:sp>
        <p:nvSpPr>
          <p:cNvPr id="273"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4" name="sony_fiu.jpg" descr="sony_fiu.jpg"/>
          <p:cNvPicPr>
            <a:picLocks noChangeAspect="1"/>
          </p:cNvPicPr>
          <p:nvPr>
            <p:ph type="pic" idx="13"/>
          </p:nvPr>
        </p:nvPicPr>
        <p:blipFill>
          <a:blip r:embed="rId2">
            <a:extLst/>
          </a:blip>
          <a:srcRect l="0" t="18172" r="0" b="18172"/>
          <a:stretch>
            <a:fillRect/>
          </a:stretch>
        </p:blipFill>
        <p:spPr>
          <a:xfrm>
            <a:off x="7248525" y="584201"/>
            <a:ext cx="4368673" cy="2376000"/>
          </a:xfrm>
          <a:prstGeom prst="rect">
            <a:avLst/>
          </a:prstGeom>
        </p:spPr>
      </p:pic>
      <p:pic>
        <p:nvPicPr>
          <p:cNvPr id="275" name="12343124.jpg" descr="12343124.jpg"/>
          <p:cNvPicPr>
            <a:picLocks noChangeAspect="1"/>
          </p:cNvPicPr>
          <p:nvPr>
            <p:ph type="pic" idx="14"/>
          </p:nvPr>
        </p:nvPicPr>
        <p:blipFill>
          <a:blip r:embed="rId3">
            <a:extLst/>
          </a:blip>
          <a:srcRect l="0" t="9173" r="0" b="9173"/>
          <a:stretch>
            <a:fillRect/>
          </a:stretch>
        </p:blipFill>
        <p:spPr>
          <a:xfrm>
            <a:off x="7248262" y="3248512"/>
            <a:ext cx="4368674" cy="2376001"/>
          </a:xfrm>
          <a:prstGeom prst="rect">
            <a:avLst/>
          </a:prstGeom>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Strategies…"/>
          <p:cNvSpPr txBox="1"/>
          <p:nvPr>
            <p:ph type="body" idx="1"/>
          </p:nvPr>
        </p:nvSpPr>
        <p:spPr>
          <a:xfrm>
            <a:off x="575999" y="1656000"/>
            <a:ext cx="11041202" cy="4464001"/>
          </a:xfrm>
          <a:prstGeom prst="rect">
            <a:avLst/>
          </a:prstGeom>
        </p:spPr>
        <p:txBody>
          <a:bodyPr/>
          <a:lstStyle/>
          <a:p>
            <a:pPr marL="188245" indent="-168020" defTabSz="199136">
              <a:lnSpc>
                <a:spcPct val="81000"/>
              </a:lnSpc>
              <a:spcBef>
                <a:spcPts val="1300"/>
              </a:spcBef>
              <a:buClr>
                <a:srgbClr val="000000"/>
              </a:buClr>
              <a:buSzPct val="125000"/>
              <a:defRPr sz="1700"/>
            </a:pPr>
            <a:r>
              <a:t>Strategies</a:t>
            </a:r>
          </a:p>
          <a:p>
            <a:pPr lvl="1" marL="384270" indent="-140016" defTabSz="199136">
              <a:lnSpc>
                <a:spcPct val="81000"/>
              </a:lnSpc>
              <a:spcBef>
                <a:spcPts val="1300"/>
              </a:spcBef>
              <a:buClr>
                <a:srgbClr val="000000"/>
              </a:buClr>
              <a:buSzPct val="125000"/>
              <a:buFont typeface="Gill Sans Light"/>
              <a:defRPr sz="1500">
                <a:solidFill>
                  <a:srgbClr val="FF2600"/>
                </a:solidFill>
                <a:uFill>
                  <a:solidFill>
                    <a:srgbClr val="FF2600"/>
                  </a:solidFill>
                </a:uFill>
              </a:defRPr>
            </a:pPr>
            <a:r>
              <a:t>Point Set (with attached attributes) Matching</a:t>
            </a:r>
          </a:p>
          <a:p>
            <a:pPr lvl="1" marL="384270" indent="-140016" defTabSz="199136">
              <a:lnSpc>
                <a:spcPct val="81000"/>
              </a:lnSpc>
              <a:spcBef>
                <a:spcPts val="1300"/>
              </a:spcBef>
              <a:buClr>
                <a:srgbClr val="000000"/>
              </a:buClr>
              <a:buSzPct val="125000"/>
              <a:defRPr sz="1500"/>
            </a:pPr>
            <a:r>
              <a:t>Graph-matching</a:t>
            </a:r>
          </a:p>
          <a:p>
            <a:pPr lvl="1" marL="384270" indent="-140016" defTabSz="199136">
              <a:lnSpc>
                <a:spcPct val="81000"/>
              </a:lnSpc>
              <a:spcBef>
                <a:spcPts val="1300"/>
              </a:spcBef>
              <a:buClr>
                <a:srgbClr val="000000"/>
              </a:buClr>
              <a:buSzPct val="125000"/>
              <a:defRPr sz="1500"/>
            </a:pPr>
            <a:r>
              <a:t>sub-graph isomorphism</a:t>
            </a:r>
          </a:p>
          <a:p>
            <a:pPr marL="188245" indent="-168020" defTabSz="199136">
              <a:lnSpc>
                <a:spcPct val="81000"/>
              </a:lnSpc>
              <a:spcBef>
                <a:spcPts val="1300"/>
              </a:spcBef>
              <a:buClr>
                <a:srgbClr val="000000"/>
              </a:buClr>
              <a:buSzPct val="125000"/>
              <a:defRPr sz="1700"/>
            </a:pPr>
            <a:r>
              <a:t>Optimisation</a:t>
            </a:r>
          </a:p>
          <a:p>
            <a:pPr lvl="1" marL="384270" indent="-140016" defTabSz="199136">
              <a:lnSpc>
                <a:spcPct val="81000"/>
              </a:lnSpc>
              <a:spcBef>
                <a:spcPts val="1300"/>
              </a:spcBef>
              <a:buClr>
                <a:srgbClr val="000000"/>
              </a:buClr>
              <a:buSzPct val="125000"/>
              <a:defRPr sz="1500"/>
            </a:pPr>
            <a:r>
              <a:t>relaxation</a:t>
            </a:r>
          </a:p>
          <a:p>
            <a:pPr lvl="1" marL="384270" indent="-140016" defTabSz="199136">
              <a:lnSpc>
                <a:spcPct val="81000"/>
              </a:lnSpc>
              <a:spcBef>
                <a:spcPts val="1300"/>
              </a:spcBef>
              <a:buClr>
                <a:srgbClr val="000000"/>
              </a:buClr>
              <a:buSzPct val="125000"/>
              <a:defRPr sz="1500"/>
            </a:pPr>
            <a:r>
              <a:t>simulated annealing</a:t>
            </a:r>
          </a:p>
          <a:p>
            <a:pPr lvl="1" marL="384270" indent="-140016" defTabSz="199136">
              <a:lnSpc>
                <a:spcPct val="81000"/>
              </a:lnSpc>
              <a:spcBef>
                <a:spcPts val="1300"/>
              </a:spcBef>
              <a:buClr>
                <a:srgbClr val="000000"/>
              </a:buClr>
              <a:buSzPct val="125000"/>
              <a:defRPr sz="1500"/>
            </a:pPr>
            <a:r>
              <a:t>genetic algorithms</a:t>
            </a:r>
          </a:p>
          <a:p>
            <a:pPr marL="188245" indent="-168020" defTabSz="199136">
              <a:lnSpc>
                <a:spcPct val="81000"/>
              </a:lnSpc>
              <a:spcBef>
                <a:spcPts val="1300"/>
              </a:spcBef>
              <a:buClr>
                <a:srgbClr val="000000"/>
              </a:buClr>
              <a:buSzPct val="125000"/>
              <a:defRPr sz="1700"/>
            </a:pPr>
            <a:r>
              <a:t>Coping with</a:t>
            </a:r>
          </a:p>
          <a:p>
            <a:pPr lvl="1" marL="384270" indent="-140016" defTabSz="199136">
              <a:lnSpc>
                <a:spcPct val="81000"/>
              </a:lnSpc>
              <a:spcBef>
                <a:spcPts val="1300"/>
              </a:spcBef>
              <a:buClr>
                <a:srgbClr val="000000"/>
              </a:buClr>
              <a:buSzPct val="125000"/>
              <a:defRPr sz="1500"/>
            </a:pPr>
            <a:r>
              <a:t>poor quality data</a:t>
            </a:r>
          </a:p>
          <a:p>
            <a:pPr lvl="1" marL="384270" indent="-140016" defTabSz="199136">
              <a:lnSpc>
                <a:spcPct val="81000"/>
              </a:lnSpc>
              <a:spcBef>
                <a:spcPts val="1300"/>
              </a:spcBef>
              <a:buClr>
                <a:srgbClr val="000000"/>
              </a:buClr>
              <a:buSzPct val="125000"/>
              <a:defRPr sz="1500"/>
            </a:pPr>
            <a:r>
              <a:t>large databases</a:t>
            </a:r>
          </a:p>
          <a:p>
            <a:pPr lvl="1" marL="384270" indent="-140016" defTabSz="199136">
              <a:lnSpc>
                <a:spcPct val="81000"/>
              </a:lnSpc>
              <a:spcBef>
                <a:spcPts val="1300"/>
              </a:spcBef>
              <a:buClr>
                <a:srgbClr val="000000"/>
              </a:buClr>
              <a:buSzPct val="125000"/>
              <a:defRPr sz="1500"/>
            </a:pPr>
            <a:r>
              <a:t>geometrical and structural distortion</a:t>
            </a:r>
          </a:p>
        </p:txBody>
      </p:sp>
      <p:sp>
        <p:nvSpPr>
          <p:cNvPr id="870" name="Minutiae Matching"/>
          <p:cNvSpPr txBox="1"/>
          <p:nvPr>
            <p:ph type="title"/>
          </p:nvPr>
        </p:nvSpPr>
        <p:spPr>
          <a:xfrm>
            <a:off x="575999" y="207035"/>
            <a:ext cx="11041202" cy="1152002"/>
          </a:xfrm>
          <a:prstGeom prst="rect">
            <a:avLst/>
          </a:prstGeom>
        </p:spPr>
        <p:txBody>
          <a:bodyPr/>
          <a:lstStyle/>
          <a:p>
            <a:pPr/>
            <a:r>
              <a:t>Minutiae Matching</a:t>
            </a:r>
          </a:p>
        </p:txBody>
      </p:sp>
      <p:pic>
        <p:nvPicPr>
          <p:cNvPr id="871" name="image.png" descr="image.png"/>
          <p:cNvPicPr>
            <a:picLocks noChangeAspect="1"/>
          </p:cNvPicPr>
          <p:nvPr/>
        </p:nvPicPr>
        <p:blipFill>
          <a:blip r:embed="rId2">
            <a:extLst/>
          </a:blip>
          <a:stretch>
            <a:fillRect/>
          </a:stretch>
        </p:blipFill>
        <p:spPr>
          <a:xfrm>
            <a:off x="5169544" y="2031099"/>
            <a:ext cx="6700378" cy="3767350"/>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Displacement: 2 mm ~ 40 pixels at 500 dpi…"/>
          <p:cNvSpPr txBox="1"/>
          <p:nvPr>
            <p:ph type="body" idx="1"/>
          </p:nvPr>
        </p:nvSpPr>
        <p:spPr>
          <a:xfrm>
            <a:off x="575999" y="1656000"/>
            <a:ext cx="11041202" cy="4464001"/>
          </a:xfrm>
          <a:prstGeom prst="rect">
            <a:avLst/>
          </a:prstGeom>
        </p:spPr>
        <p:txBody>
          <a:bodyPr/>
          <a:lstStyle/>
          <a:p>
            <a:pPr marL="298450" indent="-257175">
              <a:lnSpc>
                <a:spcPct val="90000"/>
              </a:lnSpc>
              <a:buClr>
                <a:srgbClr val="000000"/>
              </a:buClr>
              <a:buSzPct val="75000"/>
            </a:pPr>
            <a:r>
              <a:t>Displacement: 2 mm ~ 40 pixels at 500 dpi</a:t>
            </a:r>
          </a:p>
          <a:p>
            <a:pPr marL="298450" indent="-257175">
              <a:lnSpc>
                <a:spcPct val="90000"/>
              </a:lnSpc>
              <a:buClr>
                <a:srgbClr val="000000"/>
              </a:buClr>
              <a:buSzPct val="75000"/>
            </a:pPr>
            <a:r>
              <a:t>Rotation: +- 20 degrees</a:t>
            </a:r>
          </a:p>
          <a:p>
            <a:pPr marL="298450" indent="-257175">
              <a:lnSpc>
                <a:spcPct val="90000"/>
              </a:lnSpc>
              <a:buClr>
                <a:srgbClr val="000000"/>
              </a:buClr>
              <a:buSzPct val="75000"/>
            </a:pPr>
            <a:r>
              <a:t>Partial overlap (especially important for small-area sensors</a:t>
            </a:r>
          </a:p>
          <a:p>
            <a:pPr marL="298450" indent="-257175">
              <a:lnSpc>
                <a:spcPct val="90000"/>
              </a:lnSpc>
              <a:buClr>
                <a:srgbClr val="000000"/>
              </a:buClr>
              <a:buSzPct val="75000"/>
            </a:pPr>
            <a:r>
              <a:t>Non-linear distortion (skin plasticity)</a:t>
            </a:r>
          </a:p>
          <a:p>
            <a:pPr marL="298450" indent="-257175">
              <a:lnSpc>
                <a:spcPct val="90000"/>
              </a:lnSpc>
              <a:buClr>
                <a:srgbClr val="000000"/>
              </a:buClr>
              <a:buSzPct val="75000"/>
            </a:pPr>
            <a:r>
              <a:t>Pressure and skin condition (dryness,sweat,dirt, grease, air humidity)</a:t>
            </a:r>
          </a:p>
          <a:p>
            <a:pPr marL="298450" indent="-257175">
              <a:lnSpc>
                <a:spcPct val="90000"/>
              </a:lnSpc>
              <a:buClr>
                <a:srgbClr val="000000"/>
              </a:buClr>
              <a:buSzPct val="75000"/>
            </a:pPr>
            <a:r>
              <a:t>Noise (e.g. residues from previous fingerprints)</a:t>
            </a:r>
          </a:p>
          <a:p>
            <a:pPr marL="298450" indent="-257175">
              <a:lnSpc>
                <a:spcPct val="90000"/>
              </a:lnSpc>
              <a:buClr>
                <a:srgbClr val="000000"/>
              </a:buClr>
              <a:buSzPct val="75000"/>
            </a:pPr>
            <a:r>
              <a:t>Feature extraction errors</a:t>
            </a:r>
          </a:p>
        </p:txBody>
      </p:sp>
      <p:sp>
        <p:nvSpPr>
          <p:cNvPr id="874" name="Intra-class variations"/>
          <p:cNvSpPr txBox="1"/>
          <p:nvPr>
            <p:ph type="title"/>
          </p:nvPr>
        </p:nvSpPr>
        <p:spPr>
          <a:xfrm>
            <a:off x="575999" y="207035"/>
            <a:ext cx="11041202" cy="1152002"/>
          </a:xfrm>
          <a:prstGeom prst="rect">
            <a:avLst/>
          </a:prstGeom>
        </p:spPr>
        <p:txBody>
          <a:bodyPr/>
          <a:lstStyle/>
          <a:p>
            <a:pPr/>
            <a:r>
              <a:t>Intra-class variations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Content Placeholder 1"/>
          <p:cNvSpPr txBox="1"/>
          <p:nvPr>
            <p:ph type="body" idx="1"/>
          </p:nvPr>
        </p:nvSpPr>
        <p:spPr>
          <a:xfrm>
            <a:off x="575999" y="1656000"/>
            <a:ext cx="11041202" cy="4464001"/>
          </a:xfrm>
          <a:prstGeom prst="rect">
            <a:avLst/>
          </a:prstGeom>
        </p:spPr>
        <p:txBody>
          <a:bodyPr/>
          <a:lstStyle/>
          <a:p>
            <a:pPr/>
          </a:p>
        </p:txBody>
      </p:sp>
      <p:sp>
        <p:nvSpPr>
          <p:cNvPr id="877" name="Intra-class variations"/>
          <p:cNvSpPr txBox="1"/>
          <p:nvPr>
            <p:ph type="title"/>
          </p:nvPr>
        </p:nvSpPr>
        <p:spPr>
          <a:xfrm>
            <a:off x="575999" y="207035"/>
            <a:ext cx="11041202" cy="1152002"/>
          </a:xfrm>
          <a:prstGeom prst="rect">
            <a:avLst/>
          </a:prstGeom>
        </p:spPr>
        <p:txBody>
          <a:bodyPr/>
          <a:lstStyle/>
          <a:p>
            <a:pPr/>
            <a:r>
              <a:t>Intra-class variations</a:t>
            </a:r>
          </a:p>
        </p:txBody>
      </p:sp>
      <p:pic>
        <p:nvPicPr>
          <p:cNvPr id="878" name="Image" descr="Image"/>
          <p:cNvPicPr>
            <a:picLocks noChangeAspect="1"/>
          </p:cNvPicPr>
          <p:nvPr/>
        </p:nvPicPr>
        <p:blipFill>
          <a:blip r:embed="rId2">
            <a:extLst/>
          </a:blip>
          <a:stretch>
            <a:fillRect/>
          </a:stretch>
        </p:blipFill>
        <p:spPr>
          <a:xfrm rot="16200000">
            <a:off x="3588330" y="87091"/>
            <a:ext cx="5015340" cy="7333999"/>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Alignment/Registration…"/>
          <p:cNvSpPr txBox="1"/>
          <p:nvPr>
            <p:ph type="body" idx="1"/>
          </p:nvPr>
        </p:nvSpPr>
        <p:spPr>
          <a:xfrm>
            <a:off x="575999" y="1656000"/>
            <a:ext cx="11041202" cy="4464001"/>
          </a:xfrm>
          <a:prstGeom prst="rect">
            <a:avLst/>
          </a:prstGeom>
        </p:spPr>
        <p:txBody>
          <a:bodyPr/>
          <a:lstStyle/>
          <a:p>
            <a:pPr marL="298450" indent="-257175">
              <a:buClr>
                <a:srgbClr val="000000"/>
              </a:buClr>
              <a:buSzPct val="75000"/>
              <a:defRPr>
                <a:solidFill>
                  <a:srgbClr val="FF2600"/>
                </a:solidFill>
                <a:uFill>
                  <a:solidFill>
                    <a:srgbClr val="FF2600"/>
                  </a:solidFill>
                </a:uFill>
              </a:defRPr>
            </a:pPr>
            <a:r>
              <a:t>Alignment/Registration</a:t>
            </a:r>
          </a:p>
          <a:p>
            <a:pPr marL="298450" indent="-257175">
              <a:buClr>
                <a:srgbClr val="000000"/>
              </a:buClr>
              <a:buSzPct val="75000"/>
            </a:pPr>
            <a:r>
              <a:t>Minutiae Pairing/Correspondence</a:t>
            </a:r>
          </a:p>
          <a:p>
            <a:pPr marL="298450" indent="-257175">
              <a:buClr>
                <a:srgbClr val="000000"/>
              </a:buClr>
              <a:buSzPct val="75000"/>
            </a:pPr>
            <a:r>
              <a:t>Matching score computation</a:t>
            </a:r>
          </a:p>
        </p:txBody>
      </p:sp>
      <p:sp>
        <p:nvSpPr>
          <p:cNvPr id="881" name="Minutiae Matching"/>
          <p:cNvSpPr txBox="1"/>
          <p:nvPr>
            <p:ph type="title"/>
          </p:nvPr>
        </p:nvSpPr>
        <p:spPr>
          <a:xfrm>
            <a:off x="575999" y="207035"/>
            <a:ext cx="11041202" cy="1152002"/>
          </a:xfrm>
          <a:prstGeom prst="rect">
            <a:avLst/>
          </a:prstGeom>
        </p:spPr>
        <p:txBody>
          <a:bodyPr/>
          <a:lstStyle/>
          <a:p>
            <a:pPr/>
            <a:r>
              <a:t>Minutiae Matching</a:t>
            </a:r>
          </a:p>
        </p:txBody>
      </p:sp>
      <p:pic>
        <p:nvPicPr>
          <p:cNvPr id="882" name="image.png" descr="image.png"/>
          <p:cNvPicPr>
            <a:picLocks noChangeAspect="1"/>
          </p:cNvPicPr>
          <p:nvPr/>
        </p:nvPicPr>
        <p:blipFill>
          <a:blip r:embed="rId2">
            <a:extLst/>
          </a:blip>
          <a:srcRect l="0" t="0" r="0" b="49307"/>
          <a:stretch>
            <a:fillRect/>
          </a:stretch>
        </p:blipFill>
        <p:spPr>
          <a:xfrm>
            <a:off x="5344790" y="2735782"/>
            <a:ext cx="5562601" cy="3143251"/>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Content Placeholder 1"/>
          <p:cNvSpPr txBox="1"/>
          <p:nvPr>
            <p:ph type="body" idx="1"/>
          </p:nvPr>
        </p:nvSpPr>
        <p:spPr>
          <a:xfrm>
            <a:off x="575999" y="1656000"/>
            <a:ext cx="11041202" cy="4464001"/>
          </a:xfrm>
          <a:prstGeom prst="rect">
            <a:avLst/>
          </a:prstGeom>
        </p:spPr>
        <p:txBody>
          <a:bodyPr/>
          <a:lstStyle/>
          <a:p>
            <a:pPr/>
          </a:p>
        </p:txBody>
      </p:sp>
      <p:sp>
        <p:nvSpPr>
          <p:cNvPr id="885" name="Minutiae Matching"/>
          <p:cNvSpPr txBox="1"/>
          <p:nvPr>
            <p:ph type="title"/>
          </p:nvPr>
        </p:nvSpPr>
        <p:spPr>
          <a:xfrm>
            <a:off x="575999" y="207035"/>
            <a:ext cx="11041202" cy="1152002"/>
          </a:xfrm>
          <a:prstGeom prst="rect">
            <a:avLst/>
          </a:prstGeom>
        </p:spPr>
        <p:txBody>
          <a:bodyPr/>
          <a:lstStyle/>
          <a:p>
            <a:pPr/>
            <a:r>
              <a:t>Minutiae Matching</a:t>
            </a:r>
          </a:p>
        </p:txBody>
      </p:sp>
      <p:pic>
        <p:nvPicPr>
          <p:cNvPr id="886" name="Image" descr="Image"/>
          <p:cNvPicPr>
            <a:picLocks noChangeAspect="1"/>
          </p:cNvPicPr>
          <p:nvPr/>
        </p:nvPicPr>
        <p:blipFill>
          <a:blip r:embed="rId2">
            <a:extLst/>
          </a:blip>
          <a:srcRect l="0" t="0" r="0" b="55162"/>
          <a:stretch>
            <a:fillRect/>
          </a:stretch>
        </p:blipFill>
        <p:spPr>
          <a:xfrm>
            <a:off x="5931784" y="3061128"/>
            <a:ext cx="4947906" cy="372391"/>
          </a:xfrm>
          <a:prstGeom prst="rect">
            <a:avLst/>
          </a:prstGeom>
          <a:ln w="12700">
            <a:miter lim="400000"/>
          </a:ln>
        </p:spPr>
      </p:pic>
      <p:pic>
        <p:nvPicPr>
          <p:cNvPr id="887" name="image.png" descr="image.png"/>
          <p:cNvPicPr>
            <a:picLocks noChangeAspect="1"/>
          </p:cNvPicPr>
          <p:nvPr/>
        </p:nvPicPr>
        <p:blipFill>
          <a:blip r:embed="rId3">
            <a:extLst/>
          </a:blip>
          <a:srcRect l="0" t="0" r="40047" b="0"/>
          <a:stretch>
            <a:fillRect/>
          </a:stretch>
        </p:blipFill>
        <p:spPr>
          <a:xfrm>
            <a:off x="1714491" y="2027282"/>
            <a:ext cx="4296509" cy="3930840"/>
          </a:xfrm>
          <a:prstGeom prst="rect">
            <a:avLst/>
          </a:prstGeom>
          <a:ln w="12700">
            <a:miter lim="400000"/>
          </a:ln>
        </p:spPr>
      </p:pic>
      <p:pic>
        <p:nvPicPr>
          <p:cNvPr id="888" name="Image" descr="Image"/>
          <p:cNvPicPr>
            <a:picLocks noChangeAspect="1"/>
          </p:cNvPicPr>
          <p:nvPr/>
        </p:nvPicPr>
        <p:blipFill>
          <a:blip r:embed="rId2">
            <a:extLst/>
          </a:blip>
          <a:srcRect l="0" t="41003" r="0" b="0"/>
          <a:stretch>
            <a:fillRect/>
          </a:stretch>
        </p:blipFill>
        <p:spPr>
          <a:xfrm>
            <a:off x="5963825" y="4808887"/>
            <a:ext cx="4648292" cy="460317"/>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Minutiae Pairing"/>
          <p:cNvSpPr txBox="1"/>
          <p:nvPr>
            <p:ph type="title"/>
          </p:nvPr>
        </p:nvSpPr>
        <p:spPr>
          <a:xfrm>
            <a:off x="575999" y="207035"/>
            <a:ext cx="11041202" cy="1152002"/>
          </a:xfrm>
          <a:prstGeom prst="rect">
            <a:avLst/>
          </a:prstGeom>
        </p:spPr>
        <p:txBody>
          <a:bodyPr/>
          <a:lstStyle/>
          <a:p>
            <a:pPr/>
            <a:r>
              <a:t>Minutiae Pairing</a:t>
            </a:r>
          </a:p>
        </p:txBody>
      </p:sp>
      <p:pic>
        <p:nvPicPr>
          <p:cNvPr id="891" name="Image" descr="Image"/>
          <p:cNvPicPr>
            <a:picLocks noChangeAspect="1"/>
          </p:cNvPicPr>
          <p:nvPr/>
        </p:nvPicPr>
        <p:blipFill>
          <a:blip r:embed="rId2">
            <a:extLst/>
          </a:blip>
          <a:stretch>
            <a:fillRect/>
          </a:stretch>
        </p:blipFill>
        <p:spPr>
          <a:xfrm>
            <a:off x="2275432" y="1359036"/>
            <a:ext cx="7025763" cy="1635589"/>
          </a:xfrm>
          <a:prstGeom prst="rect">
            <a:avLst/>
          </a:prstGeom>
          <a:ln w="12700">
            <a:miter lim="400000"/>
          </a:ln>
        </p:spPr>
      </p:pic>
      <p:pic>
        <p:nvPicPr>
          <p:cNvPr id="892" name="image.png" descr="image.png"/>
          <p:cNvPicPr>
            <a:picLocks noChangeAspect="1"/>
          </p:cNvPicPr>
          <p:nvPr/>
        </p:nvPicPr>
        <p:blipFill>
          <a:blip r:embed="rId3">
            <a:extLst/>
          </a:blip>
          <a:stretch>
            <a:fillRect/>
          </a:stretch>
        </p:blipFill>
        <p:spPr>
          <a:xfrm>
            <a:off x="3034776" y="3167094"/>
            <a:ext cx="6122448" cy="2952907"/>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Content Placeholder 1"/>
          <p:cNvSpPr txBox="1"/>
          <p:nvPr>
            <p:ph type="body" idx="1"/>
          </p:nvPr>
        </p:nvSpPr>
        <p:spPr>
          <a:xfrm>
            <a:off x="575999" y="1656000"/>
            <a:ext cx="11041202" cy="4464001"/>
          </a:xfrm>
          <a:prstGeom prst="rect">
            <a:avLst/>
          </a:prstGeom>
        </p:spPr>
        <p:txBody>
          <a:bodyPr/>
          <a:lstStyle/>
          <a:p>
            <a:pPr/>
          </a:p>
        </p:txBody>
      </p:sp>
      <p:sp>
        <p:nvSpPr>
          <p:cNvPr id="895" name="Alignment"/>
          <p:cNvSpPr txBox="1"/>
          <p:nvPr>
            <p:ph type="title"/>
          </p:nvPr>
        </p:nvSpPr>
        <p:spPr>
          <a:xfrm>
            <a:off x="575999" y="207035"/>
            <a:ext cx="11041202" cy="1152002"/>
          </a:xfrm>
          <a:prstGeom prst="rect">
            <a:avLst/>
          </a:prstGeom>
        </p:spPr>
        <p:txBody>
          <a:bodyPr/>
          <a:lstStyle/>
          <a:p>
            <a:pPr/>
            <a:r>
              <a:t>Alignment</a:t>
            </a:r>
          </a:p>
        </p:txBody>
      </p:sp>
      <p:pic>
        <p:nvPicPr>
          <p:cNvPr id="896" name="image.png" descr="image.png"/>
          <p:cNvPicPr>
            <a:picLocks noChangeAspect="1"/>
          </p:cNvPicPr>
          <p:nvPr/>
        </p:nvPicPr>
        <p:blipFill>
          <a:blip r:embed="rId2">
            <a:extLst/>
          </a:blip>
          <a:stretch>
            <a:fillRect/>
          </a:stretch>
        </p:blipFill>
        <p:spPr>
          <a:xfrm>
            <a:off x="3043236" y="3102621"/>
            <a:ext cx="6105526" cy="2914651"/>
          </a:xfrm>
          <a:prstGeom prst="rect">
            <a:avLst/>
          </a:prstGeom>
          <a:ln>
            <a:solidFill>
              <a:srgbClr val="000000"/>
            </a:solidFill>
            <a:miter lim="400000"/>
          </a:ln>
        </p:spPr>
      </p:pic>
      <p:pic>
        <p:nvPicPr>
          <p:cNvPr id="897" name="Image" descr="Image"/>
          <p:cNvPicPr>
            <a:picLocks noChangeAspect="1"/>
          </p:cNvPicPr>
          <p:nvPr/>
        </p:nvPicPr>
        <p:blipFill>
          <a:blip r:embed="rId3">
            <a:extLst/>
          </a:blip>
          <a:stretch>
            <a:fillRect/>
          </a:stretch>
        </p:blipFill>
        <p:spPr>
          <a:xfrm>
            <a:off x="3204541" y="1393257"/>
            <a:ext cx="5540779" cy="1301643"/>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Content Placeholder 1"/>
          <p:cNvSpPr txBox="1"/>
          <p:nvPr>
            <p:ph type="body" idx="1"/>
          </p:nvPr>
        </p:nvSpPr>
        <p:spPr>
          <a:xfrm>
            <a:off x="575999" y="1656000"/>
            <a:ext cx="11041202" cy="4464001"/>
          </a:xfrm>
          <a:prstGeom prst="rect">
            <a:avLst/>
          </a:prstGeom>
        </p:spPr>
        <p:txBody>
          <a:bodyPr/>
          <a:lstStyle/>
          <a:p>
            <a:pPr/>
          </a:p>
        </p:txBody>
      </p:sp>
      <p:sp>
        <p:nvSpPr>
          <p:cNvPr id="900" name="Matching"/>
          <p:cNvSpPr txBox="1"/>
          <p:nvPr>
            <p:ph type="title"/>
          </p:nvPr>
        </p:nvSpPr>
        <p:spPr>
          <a:xfrm>
            <a:off x="575999" y="207035"/>
            <a:ext cx="11041202" cy="1152002"/>
          </a:xfrm>
          <a:prstGeom prst="rect">
            <a:avLst/>
          </a:prstGeom>
        </p:spPr>
        <p:txBody>
          <a:bodyPr/>
          <a:lstStyle/>
          <a:p>
            <a:pPr/>
            <a:r>
              <a:t>Matching</a:t>
            </a:r>
          </a:p>
        </p:txBody>
      </p:sp>
      <p:pic>
        <p:nvPicPr>
          <p:cNvPr id="901" name="Image" descr="Image"/>
          <p:cNvPicPr>
            <a:picLocks noChangeAspect="1"/>
          </p:cNvPicPr>
          <p:nvPr/>
        </p:nvPicPr>
        <p:blipFill>
          <a:blip r:embed="rId2">
            <a:extLst/>
          </a:blip>
          <a:srcRect l="0" t="0" r="10313" b="10313"/>
          <a:stretch>
            <a:fillRect/>
          </a:stretch>
        </p:blipFill>
        <p:spPr>
          <a:xfrm>
            <a:off x="2285037" y="2630844"/>
            <a:ext cx="7228914" cy="1149490"/>
          </a:xfrm>
          <a:prstGeom prst="rect">
            <a:avLst/>
          </a:prstGeom>
          <a:ln w="12700">
            <a:miter lim="400000"/>
          </a:ln>
        </p:spPr>
      </p:pic>
      <p:pic>
        <p:nvPicPr>
          <p:cNvPr id="902" name="Image" descr="Image"/>
          <p:cNvPicPr>
            <a:picLocks noChangeAspect="1"/>
          </p:cNvPicPr>
          <p:nvPr/>
        </p:nvPicPr>
        <p:blipFill>
          <a:blip r:embed="rId3">
            <a:extLst/>
          </a:blip>
          <a:stretch>
            <a:fillRect/>
          </a:stretch>
        </p:blipFill>
        <p:spPr>
          <a:xfrm>
            <a:off x="2285037" y="3969620"/>
            <a:ext cx="7798597" cy="1443211"/>
          </a:xfrm>
          <a:prstGeom prst="rect">
            <a:avLst/>
          </a:prstGeom>
          <a:ln w="12700">
            <a:miter lim="400000"/>
          </a:ln>
        </p:spPr>
      </p:pic>
      <p:sp>
        <p:nvSpPr>
          <p:cNvPr id="903" name="Find “best” Rigid Transform (θ,Δx,Δy) between minutiae points P and Q"/>
          <p:cNvSpPr txBox="1"/>
          <p:nvPr/>
        </p:nvSpPr>
        <p:spPr>
          <a:xfrm>
            <a:off x="1628445" y="1750985"/>
            <a:ext cx="7355917"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01625">
              <a:spcBef>
                <a:spcPts val="2700"/>
              </a:spcBef>
            </a:lvl1pPr>
          </a:lstStyle>
          <a:p>
            <a:pPr/>
            <a:r>
              <a:t>Find “best” Rigid Transform (θ,Δx,Δy) between minutiae points P and Q</a:t>
            </a:r>
          </a:p>
        </p:txBody>
      </p:sp>
      <p:sp>
        <p:nvSpPr>
          <p:cNvPr id="904" name="= Point Pattern Matching!"/>
          <p:cNvSpPr txBox="1"/>
          <p:nvPr/>
        </p:nvSpPr>
        <p:spPr>
          <a:xfrm>
            <a:off x="1714102" y="5759416"/>
            <a:ext cx="2728778"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01625">
              <a:spcBef>
                <a:spcPts val="2700"/>
              </a:spcBef>
            </a:lvl1pPr>
          </a:lstStyle>
          <a:p>
            <a:pPr/>
            <a:r>
              <a:t>= Point Pattern Matching!</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Find “best” Similarity Transform (s,θ,Δx,Δy) between minutiae points P and Q"/>
          <p:cNvSpPr txBox="1"/>
          <p:nvPr>
            <p:ph type="body" idx="1"/>
          </p:nvPr>
        </p:nvSpPr>
        <p:spPr>
          <a:xfrm>
            <a:off x="575999" y="1656000"/>
            <a:ext cx="11041202" cy="4464001"/>
          </a:xfrm>
          <a:prstGeom prst="rect">
            <a:avLst/>
          </a:prstGeom>
        </p:spPr>
        <p:txBody>
          <a:bodyPr/>
          <a:lstStyle>
            <a:lvl1pPr marL="342900" indent="-301625">
              <a:buSzTx/>
              <a:buNone/>
            </a:lvl1pPr>
          </a:lstStyle>
          <a:p>
            <a:pPr/>
            <a:r>
              <a:t>Find “best” Similarity Transform (s,θ,Δx,Δy) between minutiae points P and Q</a:t>
            </a:r>
          </a:p>
        </p:txBody>
      </p:sp>
      <p:sp>
        <p:nvSpPr>
          <p:cNvPr id="907" name="Alignment"/>
          <p:cNvSpPr txBox="1"/>
          <p:nvPr>
            <p:ph type="title"/>
          </p:nvPr>
        </p:nvSpPr>
        <p:spPr>
          <a:xfrm>
            <a:off x="575999" y="207035"/>
            <a:ext cx="11041202" cy="1152002"/>
          </a:xfrm>
          <a:prstGeom prst="rect">
            <a:avLst/>
          </a:prstGeom>
        </p:spPr>
        <p:txBody>
          <a:bodyPr/>
          <a:lstStyle/>
          <a:p>
            <a:pPr/>
            <a:r>
              <a:t>Alignment</a:t>
            </a:r>
          </a:p>
        </p:txBody>
      </p:sp>
      <p:pic>
        <p:nvPicPr>
          <p:cNvPr id="908" name="image.png" descr="image.png"/>
          <p:cNvPicPr>
            <a:picLocks noChangeAspect="1"/>
          </p:cNvPicPr>
          <p:nvPr/>
        </p:nvPicPr>
        <p:blipFill>
          <a:blip r:embed="rId2">
            <a:extLst/>
          </a:blip>
          <a:stretch>
            <a:fillRect/>
          </a:stretch>
        </p:blipFill>
        <p:spPr>
          <a:xfrm>
            <a:off x="3048000" y="2286000"/>
            <a:ext cx="6029326" cy="1295400"/>
          </a:xfrm>
          <a:prstGeom prst="rect">
            <a:avLst/>
          </a:prstGeom>
          <a:ln>
            <a:solidFill>
              <a:srgbClr val="000000"/>
            </a:solidFill>
            <a:miter lim="400000"/>
          </a:ln>
          <a:effectLst>
            <a:outerShdw sx="100000" sy="100000" kx="0" ky="0" algn="b" rotWithShape="0" blurRad="63500" dist="101600" dir="2700000">
              <a:srgbClr val="929292">
                <a:alpha val="74996"/>
              </a:srgbClr>
            </a:outerShdw>
          </a:effectLst>
        </p:spPr>
      </p:pic>
      <p:pic>
        <p:nvPicPr>
          <p:cNvPr id="909" name="image.png" descr="image.png"/>
          <p:cNvPicPr>
            <a:picLocks noChangeAspect="1"/>
          </p:cNvPicPr>
          <p:nvPr/>
        </p:nvPicPr>
        <p:blipFill>
          <a:blip r:embed="rId3">
            <a:extLst/>
          </a:blip>
          <a:stretch>
            <a:fillRect/>
          </a:stretch>
        </p:blipFill>
        <p:spPr>
          <a:xfrm>
            <a:off x="3048000" y="3733800"/>
            <a:ext cx="6105526" cy="2914650"/>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Best” =  #{overlapping and matching (same orientation) minutiae points} is maximal…"/>
          <p:cNvSpPr txBox="1"/>
          <p:nvPr>
            <p:ph type="body" idx="1"/>
          </p:nvPr>
        </p:nvSpPr>
        <p:spPr>
          <a:xfrm>
            <a:off x="575999" y="1656000"/>
            <a:ext cx="11041202" cy="4464001"/>
          </a:xfrm>
          <a:prstGeom prst="rect">
            <a:avLst/>
          </a:prstGeom>
        </p:spPr>
        <p:txBody>
          <a:bodyPr/>
          <a:lstStyle/>
          <a:p>
            <a:pPr marL="298450" indent="-257175">
              <a:buClr>
                <a:srgbClr val="000000"/>
              </a:buClr>
              <a:buSzPct val="125000"/>
            </a:pPr>
            <a:r>
              <a:t>“Best” =  #{overlapping and matching (same orientation) minutiae points} is maximal</a:t>
            </a:r>
          </a:p>
          <a:p>
            <a:pPr marL="298450" indent="-257175">
              <a:buClr>
                <a:srgbClr val="000000"/>
              </a:buClr>
              <a:buSzPct val="125000"/>
            </a:pPr>
            <a:r>
              <a:t>Found using generalized Hough Transform</a:t>
            </a:r>
          </a:p>
          <a:p>
            <a:pPr marL="298450" indent="-257175">
              <a:buClr>
                <a:srgbClr val="000000"/>
              </a:buClr>
              <a:buSzPct val="125000"/>
            </a:pPr>
            <a:r>
              <a:t>Uses Accumulator Array A with A(k,l,m,n) counting the evidence for F</a:t>
            </a:r>
            <a:r>
              <a:rPr baseline="-31332"/>
              <a:t>s,θ,Δx,Δy </a:t>
            </a:r>
            <a:endParaRPr baseline="-31332"/>
          </a:p>
          <a:p>
            <a:pPr marL="298450" indent="-257175">
              <a:buClr>
                <a:srgbClr val="000000"/>
              </a:buClr>
              <a:buSzPct val="125000"/>
            </a:pPr>
            <a:r>
              <a:t>For each pair (p,q) ∈ PxQ  find all possible transformations F</a:t>
            </a:r>
            <a:r>
              <a:rPr baseline="-31332"/>
              <a:t>s,θ,Δx,Δy  </a:t>
            </a:r>
            <a:r>
              <a:t>that map p to q:</a:t>
            </a:r>
          </a:p>
          <a:p>
            <a:pPr marL="41275" indent="0" algn="ctr">
              <a:buClr>
                <a:srgbClr val="000000"/>
              </a:buClr>
              <a:buSzPct val="125000"/>
              <a:defRPr>
                <a:solidFill>
                  <a:srgbClr val="525252"/>
                </a:solidFill>
              </a:defRPr>
            </a:pPr>
            <a:r>
              <a:t>∀ (s</a:t>
            </a:r>
            <a:r>
              <a:rPr baseline="-25000"/>
              <a:t>k</a:t>
            </a:r>
            <a:r>
              <a:t>,θ</a:t>
            </a:r>
            <a:r>
              <a:rPr baseline="-25000"/>
              <a:t>l</a:t>
            </a:r>
            <a:r>
              <a:t>): ∃! (Δx,Δy): F</a:t>
            </a:r>
            <a:r>
              <a:rPr baseline="-25000"/>
              <a:t>s,θ,Δx,Δy </a:t>
            </a:r>
            <a:r>
              <a:t>(p) = q</a:t>
            </a:r>
          </a:p>
        </p:txBody>
      </p:sp>
      <p:sp>
        <p:nvSpPr>
          <p:cNvPr id="912" name="Alignment"/>
          <p:cNvSpPr txBox="1"/>
          <p:nvPr>
            <p:ph type="title"/>
          </p:nvPr>
        </p:nvSpPr>
        <p:spPr>
          <a:xfrm>
            <a:off x="575999" y="207035"/>
            <a:ext cx="11041202" cy="1152002"/>
          </a:xfrm>
          <a:prstGeom prst="rect">
            <a:avLst/>
          </a:prstGeom>
        </p:spPr>
        <p:txBody>
          <a:bodyPr/>
          <a:lstStyle/>
          <a:p>
            <a:pPr/>
            <a:r>
              <a:t>Alignment</a:t>
            </a:r>
          </a:p>
        </p:txBody>
      </p:sp>
      <p:pic>
        <p:nvPicPr>
          <p:cNvPr id="913" name="image.png" descr="image.png"/>
          <p:cNvPicPr>
            <a:picLocks noChangeAspect="1"/>
          </p:cNvPicPr>
          <p:nvPr/>
        </p:nvPicPr>
        <p:blipFill>
          <a:blip r:embed="rId2">
            <a:extLst/>
          </a:blip>
          <a:stretch>
            <a:fillRect/>
          </a:stretch>
        </p:blipFill>
        <p:spPr>
          <a:xfrm>
            <a:off x="1879637" y="4986254"/>
            <a:ext cx="3552826" cy="1109664"/>
          </a:xfrm>
          <a:prstGeom prst="rect">
            <a:avLst/>
          </a:prstGeom>
          <a:ln>
            <a:solidFill>
              <a:srgbClr val="000000"/>
            </a:solidFill>
            <a:miter lim="400000"/>
          </a:ln>
        </p:spPr>
      </p:pic>
      <p:sp>
        <p:nvSpPr>
          <p:cNvPr id="914" name="Δx,Δy quantized in bins"/>
          <p:cNvSpPr txBox="1"/>
          <p:nvPr/>
        </p:nvSpPr>
        <p:spPr>
          <a:xfrm>
            <a:off x="6595615" y="5305601"/>
            <a:ext cx="3827340" cy="47096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800"/>
            </a:lvl1pPr>
          </a:lstStyle>
          <a:p>
            <a:pPr/>
            <a:r>
              <a:t>Δx,Δy quantized in bins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Inked fingerprints (off-line).…"/>
          <p:cNvSpPr txBox="1"/>
          <p:nvPr>
            <p:ph type="body" sz="half" idx="1"/>
          </p:nvPr>
        </p:nvSpPr>
        <p:spPr>
          <a:xfrm>
            <a:off x="575999" y="1656000"/>
            <a:ext cx="5799402" cy="4464001"/>
          </a:xfrm>
          <a:prstGeom prst="rect">
            <a:avLst/>
          </a:prstGeom>
        </p:spPr>
        <p:txBody>
          <a:bodyPr/>
          <a:lstStyle/>
          <a:p>
            <a:pPr marL="298450" indent="-257175">
              <a:buClr>
                <a:srgbClr val="000000"/>
              </a:buClr>
              <a:buSzPct val="125000"/>
            </a:pPr>
            <a:r>
              <a:t>Inked fingerprints (off-line).</a:t>
            </a:r>
          </a:p>
          <a:p>
            <a:pPr lvl="1" marL="755650" indent="-257175">
              <a:spcBef>
                <a:spcPts val="500"/>
              </a:spcBef>
              <a:buClr>
                <a:srgbClr val="000000"/>
              </a:buClr>
              <a:buSzPct val="125000"/>
              <a:defRPr sz="2000"/>
            </a:pPr>
            <a:r>
              <a:t>Impression of inked finger on paper.</a:t>
            </a:r>
          </a:p>
          <a:p>
            <a:pPr lvl="1" marL="755650" indent="-257175">
              <a:spcBef>
                <a:spcPts val="500"/>
              </a:spcBef>
              <a:buClr>
                <a:srgbClr val="000000"/>
              </a:buClr>
              <a:buSzPct val="125000"/>
              <a:defRPr sz="2000"/>
            </a:pPr>
            <a:r>
              <a:t>Image scanned (using flat bed scanner).</a:t>
            </a:r>
          </a:p>
          <a:p>
            <a:pPr lvl="1" marL="755650" indent="-257175">
              <a:spcBef>
                <a:spcPts val="500"/>
              </a:spcBef>
              <a:buClr>
                <a:srgbClr val="000000"/>
              </a:buClr>
              <a:buSzPct val="125000"/>
              <a:defRPr sz="2000"/>
            </a:pPr>
            <a:r>
              <a:t>Cumbersome.</a:t>
            </a:r>
          </a:p>
          <a:p>
            <a:pPr lvl="1" marL="755650" indent="-257175">
              <a:spcBef>
                <a:spcPts val="500"/>
              </a:spcBef>
              <a:buClr>
                <a:srgbClr val="000000"/>
              </a:buClr>
              <a:buSzPct val="125000"/>
              <a:defRPr sz="2000"/>
            </a:pPr>
            <a:r>
              <a:t>Infeasible and socially unacceptable for identity verification.</a:t>
            </a:r>
          </a:p>
          <a:p>
            <a:pPr marL="298450" indent="-257175">
              <a:buClr>
                <a:srgbClr val="000000"/>
              </a:buClr>
              <a:buSzPct val="125000"/>
            </a:pPr>
            <a:r>
              <a:t>Latent fingerprints on crime scenes.</a:t>
            </a:r>
          </a:p>
          <a:p>
            <a:pPr marL="298450" indent="-257175">
              <a:buClr>
                <a:srgbClr val="000000"/>
              </a:buClr>
              <a:buSzPct val="125000"/>
            </a:pPr>
            <a:r>
              <a:t>Live scan (ink-less).</a:t>
            </a:r>
          </a:p>
          <a:p>
            <a:pPr lvl="1" marL="755650" indent="-257175">
              <a:spcBef>
                <a:spcPts val="500"/>
              </a:spcBef>
              <a:buClr>
                <a:srgbClr val="000000"/>
              </a:buClr>
              <a:buSzPct val="125000"/>
              <a:defRPr sz="2000"/>
            </a:pPr>
            <a:r>
              <a:t>Image directly obtained without paper impression.</a:t>
            </a:r>
          </a:p>
        </p:txBody>
      </p:sp>
      <p:pic>
        <p:nvPicPr>
          <p:cNvPr id="278" name="Content Placeholder 3" descr="Content Placeholder 3"/>
          <p:cNvPicPr>
            <a:picLocks noChangeAspect="1"/>
          </p:cNvPicPr>
          <p:nvPr/>
        </p:nvPicPr>
        <p:blipFill>
          <a:blip r:embed="rId2">
            <a:extLst/>
          </a:blip>
          <a:stretch>
            <a:fillRect/>
          </a:stretch>
        </p:blipFill>
        <p:spPr>
          <a:xfrm>
            <a:off x="8294733" y="420350"/>
            <a:ext cx="2976034" cy="4464051"/>
          </a:xfrm>
          <a:prstGeom prst="rect">
            <a:avLst/>
          </a:prstGeom>
          <a:ln w="12700">
            <a:miter lim="400000"/>
          </a:ln>
        </p:spPr>
      </p:pic>
      <p:sp>
        <p:nvSpPr>
          <p:cNvPr id="279" name="Acquisition of Fingerprints"/>
          <p:cNvSpPr txBox="1"/>
          <p:nvPr>
            <p:ph type="title"/>
          </p:nvPr>
        </p:nvSpPr>
        <p:spPr>
          <a:xfrm>
            <a:off x="575999" y="207035"/>
            <a:ext cx="11041202" cy="1152002"/>
          </a:xfrm>
          <a:prstGeom prst="rect">
            <a:avLst/>
          </a:prstGeom>
        </p:spPr>
        <p:txBody>
          <a:bodyPr/>
          <a:lstStyle>
            <a:lvl1pPr>
              <a:defRPr sz="4600"/>
            </a:lvl1pPr>
          </a:lstStyle>
          <a:p>
            <a:pPr/>
            <a:r>
              <a:t>Acquisition of Fingerprints</a:t>
            </a:r>
          </a:p>
        </p:txBody>
      </p:sp>
      <p:pic>
        <p:nvPicPr>
          <p:cNvPr id="280" name="image.png" descr="image.png"/>
          <p:cNvPicPr>
            <a:picLocks noChangeAspect="1"/>
          </p:cNvPicPr>
          <p:nvPr/>
        </p:nvPicPr>
        <p:blipFill>
          <a:blip r:embed="rId3">
            <a:extLst/>
          </a:blip>
          <a:stretch>
            <a:fillRect/>
          </a:stretch>
        </p:blipFill>
        <p:spPr>
          <a:xfrm>
            <a:off x="9280187" y="3338700"/>
            <a:ext cx="2335813" cy="2781301"/>
          </a:xfrm>
          <a:prstGeom prst="rect">
            <a:avLst/>
          </a:prstGeom>
          <a:ln w="12700">
            <a:miter lim="400000"/>
          </a:ln>
        </p:spPr>
      </p:pic>
      <p:pic>
        <p:nvPicPr>
          <p:cNvPr id="281" name="Picture 2" descr="Picture 2"/>
          <p:cNvPicPr>
            <a:picLocks noChangeAspect="1"/>
          </p:cNvPicPr>
          <p:nvPr/>
        </p:nvPicPr>
        <p:blipFill>
          <a:blip r:embed="rId4">
            <a:extLst/>
          </a:blip>
          <a:stretch>
            <a:fillRect/>
          </a:stretch>
        </p:blipFill>
        <p:spPr>
          <a:xfrm>
            <a:off x="6216001" y="3265658"/>
            <a:ext cx="2921001" cy="2781301"/>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Content Placeholder 1"/>
          <p:cNvSpPr txBox="1"/>
          <p:nvPr>
            <p:ph type="body" idx="1"/>
          </p:nvPr>
        </p:nvSpPr>
        <p:spPr>
          <a:xfrm>
            <a:off x="575999" y="1656000"/>
            <a:ext cx="11041202" cy="4464001"/>
          </a:xfrm>
          <a:prstGeom prst="rect">
            <a:avLst/>
          </a:prstGeom>
        </p:spPr>
        <p:txBody>
          <a:bodyPr/>
          <a:lstStyle/>
          <a:p>
            <a:pPr/>
          </a:p>
        </p:txBody>
      </p:sp>
      <p:sp>
        <p:nvSpPr>
          <p:cNvPr id="917" name="Alignment"/>
          <p:cNvSpPr txBox="1"/>
          <p:nvPr>
            <p:ph type="title"/>
          </p:nvPr>
        </p:nvSpPr>
        <p:spPr>
          <a:xfrm>
            <a:off x="575999" y="207035"/>
            <a:ext cx="11041202" cy="1152002"/>
          </a:xfrm>
          <a:prstGeom prst="rect">
            <a:avLst/>
          </a:prstGeom>
        </p:spPr>
        <p:txBody>
          <a:bodyPr/>
          <a:lstStyle/>
          <a:p>
            <a:pPr/>
            <a:r>
              <a:t>Alignment</a:t>
            </a:r>
          </a:p>
        </p:txBody>
      </p:sp>
      <p:pic>
        <p:nvPicPr>
          <p:cNvPr id="918" name="image.png" descr="image.png"/>
          <p:cNvPicPr>
            <a:picLocks noChangeAspect="1"/>
          </p:cNvPicPr>
          <p:nvPr/>
        </p:nvPicPr>
        <p:blipFill>
          <a:blip r:embed="rId2">
            <a:extLst/>
          </a:blip>
          <a:stretch>
            <a:fillRect/>
          </a:stretch>
        </p:blipFill>
        <p:spPr>
          <a:xfrm>
            <a:off x="2590800" y="1524000"/>
            <a:ext cx="7381876" cy="4629150"/>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0" name="image.png" descr="image.png"/>
          <p:cNvPicPr>
            <a:picLocks noChangeAspect="1"/>
          </p:cNvPicPr>
          <p:nvPr/>
        </p:nvPicPr>
        <p:blipFill>
          <a:blip r:embed="rId2">
            <a:extLst/>
          </a:blip>
          <a:srcRect l="0" t="0" r="0" b="55758"/>
          <a:stretch>
            <a:fillRect/>
          </a:stretch>
        </p:blipFill>
        <p:spPr>
          <a:xfrm>
            <a:off x="3276600" y="3810000"/>
            <a:ext cx="5562600" cy="2743200"/>
          </a:xfrm>
          <a:prstGeom prst="rect">
            <a:avLst/>
          </a:prstGeom>
          <a:ln>
            <a:solidFill>
              <a:srgbClr val="000000"/>
            </a:solidFill>
            <a:miter lim="400000"/>
          </a:ln>
        </p:spPr>
      </p:pic>
      <p:sp>
        <p:nvSpPr>
          <p:cNvPr id="921" name="Increment neighboring bins as well…"/>
          <p:cNvSpPr txBox="1"/>
          <p:nvPr>
            <p:ph type="body" idx="1"/>
          </p:nvPr>
        </p:nvSpPr>
        <p:spPr>
          <a:xfrm>
            <a:off x="575999" y="1656000"/>
            <a:ext cx="11041202" cy="4464001"/>
          </a:xfrm>
          <a:prstGeom prst="rect">
            <a:avLst/>
          </a:prstGeom>
        </p:spPr>
        <p:txBody>
          <a:bodyPr/>
          <a:lstStyle/>
          <a:p>
            <a:pPr marL="384175" indent="-342900">
              <a:buClr>
                <a:srgbClr val="000000"/>
              </a:buClr>
              <a:buSzPct val="75000"/>
            </a:pPr>
            <a:r>
              <a:t>Increment neighboring bins as well </a:t>
            </a:r>
          </a:p>
          <a:p>
            <a:pPr marL="384175" indent="-342900">
              <a:buClr>
                <a:srgbClr val="000000"/>
              </a:buClr>
              <a:buSzPct val="75000"/>
            </a:pPr>
            <a:r>
              <a:t>Take directions of minutiae into account: increment only if minutiae direction at p when rotated by </a:t>
            </a:r>
            <a:r>
              <a:rPr sz="2000">
                <a:latin typeface="Symbol"/>
                <a:ea typeface="Symbol"/>
                <a:cs typeface="Symbol"/>
                <a:sym typeface="Symbol"/>
              </a:rPr>
              <a:t>q</a:t>
            </a:r>
            <a:r>
              <a:rPr baseline="-25000" sz="2000"/>
              <a:t>l</a:t>
            </a:r>
            <a:r>
              <a:t> is the same (or about) as the direction in q</a:t>
            </a:r>
          </a:p>
          <a:p>
            <a:pPr marL="298450" indent="-257175">
              <a:buClr>
                <a:srgbClr val="000000"/>
              </a:buClr>
              <a:buSzPct val="75000"/>
            </a:pPr>
            <a:r>
              <a:t>Result:</a:t>
            </a:r>
          </a:p>
        </p:txBody>
      </p:sp>
      <p:sp>
        <p:nvSpPr>
          <p:cNvPr id="922" name="Alignment improvements"/>
          <p:cNvSpPr txBox="1"/>
          <p:nvPr>
            <p:ph type="title"/>
          </p:nvPr>
        </p:nvSpPr>
        <p:spPr>
          <a:xfrm>
            <a:off x="575999" y="207035"/>
            <a:ext cx="11041202" cy="1152002"/>
          </a:xfrm>
          <a:prstGeom prst="rect">
            <a:avLst/>
          </a:prstGeom>
        </p:spPr>
        <p:txBody>
          <a:bodyPr/>
          <a:lstStyle/>
          <a:p>
            <a:pPr/>
            <a:r>
              <a:t>Alignment improvements</a:t>
            </a:r>
          </a:p>
        </p:txBody>
      </p:sp>
      <p:pic>
        <p:nvPicPr>
          <p:cNvPr id="923" name="image.png" descr="image.png"/>
          <p:cNvPicPr>
            <a:picLocks noChangeAspect="1"/>
          </p:cNvPicPr>
          <p:nvPr/>
        </p:nvPicPr>
        <p:blipFill>
          <a:blip r:embed="rId2">
            <a:extLst/>
          </a:blip>
          <a:srcRect l="0" t="50384" r="0" b="5374"/>
          <a:stretch>
            <a:fillRect/>
          </a:stretch>
        </p:blipFill>
        <p:spPr>
          <a:xfrm>
            <a:off x="3276600" y="3810000"/>
            <a:ext cx="5562600" cy="2743200"/>
          </a:xfrm>
          <a:prstGeom prst="rect">
            <a:avLst/>
          </a:prstGeom>
          <a:ln>
            <a:solidFill>
              <a:srgbClr val="000000"/>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23"/>
                                        </p:tgtEl>
                                        <p:attrNameLst>
                                          <p:attrName>style.visibility</p:attrName>
                                        </p:attrNameLst>
                                      </p:cBhvr>
                                      <p:to>
                                        <p:strVal val="visible"/>
                                      </p:to>
                                    </p:set>
                                    <p:animEffect filter="dissolve" transition="in">
                                      <p:cBhvr>
                                        <p:cTn id="7" dur="5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3" grpId="1"/>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Content Placeholder 1"/>
          <p:cNvSpPr txBox="1"/>
          <p:nvPr>
            <p:ph type="body" idx="1"/>
          </p:nvPr>
        </p:nvSpPr>
        <p:spPr>
          <a:xfrm>
            <a:off x="575999" y="1656000"/>
            <a:ext cx="11041202" cy="4464001"/>
          </a:xfrm>
          <a:prstGeom prst="rect">
            <a:avLst/>
          </a:prstGeom>
        </p:spPr>
        <p:txBody>
          <a:bodyPr/>
          <a:lstStyle/>
          <a:p>
            <a:pPr/>
          </a:p>
        </p:txBody>
      </p:sp>
      <p:sp>
        <p:nvSpPr>
          <p:cNvPr id="926" name="Minutiae Pairing"/>
          <p:cNvSpPr txBox="1"/>
          <p:nvPr>
            <p:ph type="title"/>
          </p:nvPr>
        </p:nvSpPr>
        <p:spPr>
          <a:xfrm>
            <a:off x="575999" y="207035"/>
            <a:ext cx="11041202" cy="1152002"/>
          </a:xfrm>
          <a:prstGeom prst="rect">
            <a:avLst/>
          </a:prstGeom>
        </p:spPr>
        <p:txBody>
          <a:bodyPr/>
          <a:lstStyle/>
          <a:p>
            <a:pPr/>
            <a:r>
              <a:t>Minutiae Pairing</a:t>
            </a:r>
          </a:p>
        </p:txBody>
      </p:sp>
      <p:pic>
        <p:nvPicPr>
          <p:cNvPr id="927" name="image.png" descr="image.png"/>
          <p:cNvPicPr>
            <a:picLocks noChangeAspect="1"/>
          </p:cNvPicPr>
          <p:nvPr/>
        </p:nvPicPr>
        <p:blipFill>
          <a:blip r:embed="rId2">
            <a:extLst/>
          </a:blip>
          <a:stretch>
            <a:fillRect/>
          </a:stretch>
        </p:blipFill>
        <p:spPr>
          <a:xfrm>
            <a:off x="1905000" y="1905000"/>
            <a:ext cx="8229600" cy="3927476"/>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9" name="Content Placeholder 1"/>
          <p:cNvSpPr txBox="1"/>
          <p:nvPr>
            <p:ph type="body" idx="1"/>
          </p:nvPr>
        </p:nvSpPr>
        <p:spPr>
          <a:xfrm>
            <a:off x="575999" y="1656000"/>
            <a:ext cx="11041202" cy="4464001"/>
          </a:xfrm>
          <a:prstGeom prst="rect">
            <a:avLst/>
          </a:prstGeom>
        </p:spPr>
        <p:txBody>
          <a:bodyPr/>
          <a:lstStyle/>
          <a:p>
            <a:pPr/>
          </a:p>
        </p:txBody>
      </p:sp>
      <p:sp>
        <p:nvSpPr>
          <p:cNvPr id="930" name="Alignment (2)"/>
          <p:cNvSpPr txBox="1"/>
          <p:nvPr>
            <p:ph type="title"/>
          </p:nvPr>
        </p:nvSpPr>
        <p:spPr>
          <a:xfrm>
            <a:off x="575999" y="207035"/>
            <a:ext cx="11041202" cy="1152002"/>
          </a:xfrm>
          <a:prstGeom prst="rect">
            <a:avLst/>
          </a:prstGeom>
        </p:spPr>
        <p:txBody>
          <a:bodyPr/>
          <a:lstStyle/>
          <a:p>
            <a:pPr/>
            <a:r>
              <a:t>Alignment (2)</a:t>
            </a:r>
          </a:p>
        </p:txBody>
      </p:sp>
      <p:pic>
        <p:nvPicPr>
          <p:cNvPr id="931" name="image.png" descr="image.png"/>
          <p:cNvPicPr>
            <a:picLocks noChangeAspect="1"/>
          </p:cNvPicPr>
          <p:nvPr/>
        </p:nvPicPr>
        <p:blipFill>
          <a:blip r:embed="rId2">
            <a:extLst/>
          </a:blip>
          <a:stretch>
            <a:fillRect/>
          </a:stretch>
        </p:blipFill>
        <p:spPr>
          <a:xfrm>
            <a:off x="2590800" y="2057400"/>
            <a:ext cx="7324726" cy="4257676"/>
          </a:xfrm>
          <a:prstGeom prst="rect">
            <a:avLst/>
          </a:prstGeom>
          <a:ln w="12700">
            <a:miter lim="400000"/>
          </a:ln>
        </p:spPr>
      </p:pic>
      <p:sp>
        <p:nvSpPr>
          <p:cNvPr id="932" name="Make use of direction and ridge information"/>
          <p:cNvSpPr txBox="1"/>
          <p:nvPr/>
        </p:nvSpPr>
        <p:spPr>
          <a:xfrm>
            <a:off x="2595984" y="1289614"/>
            <a:ext cx="4514094"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Make use of direction and ridge information</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4" name="Content Placeholder 1"/>
          <p:cNvSpPr txBox="1"/>
          <p:nvPr>
            <p:ph type="body" idx="1"/>
          </p:nvPr>
        </p:nvSpPr>
        <p:spPr>
          <a:xfrm>
            <a:off x="575999" y="1656000"/>
            <a:ext cx="11041202" cy="4464001"/>
          </a:xfrm>
          <a:prstGeom prst="rect">
            <a:avLst/>
          </a:prstGeom>
        </p:spPr>
        <p:txBody>
          <a:bodyPr/>
          <a:lstStyle/>
          <a:p>
            <a:pPr/>
          </a:p>
        </p:txBody>
      </p:sp>
      <p:sp>
        <p:nvSpPr>
          <p:cNvPr id="935" name="Alignment (2)"/>
          <p:cNvSpPr txBox="1"/>
          <p:nvPr>
            <p:ph type="title"/>
          </p:nvPr>
        </p:nvSpPr>
        <p:spPr>
          <a:xfrm>
            <a:off x="575999" y="207035"/>
            <a:ext cx="11041202" cy="1152002"/>
          </a:xfrm>
          <a:prstGeom prst="rect">
            <a:avLst/>
          </a:prstGeom>
        </p:spPr>
        <p:txBody>
          <a:bodyPr/>
          <a:lstStyle/>
          <a:p>
            <a:pPr/>
            <a:r>
              <a:t>Alignment (2)</a:t>
            </a:r>
          </a:p>
        </p:txBody>
      </p:sp>
      <p:sp>
        <p:nvSpPr>
          <p:cNvPr id="936" name="Calculate alignment as the similarity transformation that optimally (least squares sense, e.g.) maps the best “correlating” minutiae pair"/>
          <p:cNvSpPr txBox="1"/>
          <p:nvPr/>
        </p:nvSpPr>
        <p:spPr>
          <a:xfrm>
            <a:off x="2727325" y="1610704"/>
            <a:ext cx="6883400" cy="94419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indent="41275">
              <a:defRPr sz="2000"/>
            </a:lvl1pPr>
          </a:lstStyle>
          <a:p>
            <a:pPr/>
            <a:r>
              <a:t>Calculate alignment as the similarity transformation that optimally (least squares sense, e.g.) maps the best “correlating” minutiae pair</a:t>
            </a:r>
          </a:p>
        </p:txBody>
      </p:sp>
      <p:pic>
        <p:nvPicPr>
          <p:cNvPr id="937" name="image.png" descr="image.png"/>
          <p:cNvPicPr>
            <a:picLocks noChangeAspect="1"/>
          </p:cNvPicPr>
          <p:nvPr/>
        </p:nvPicPr>
        <p:blipFill>
          <a:blip r:embed="rId2">
            <a:extLst/>
          </a:blip>
          <a:stretch>
            <a:fillRect/>
          </a:stretch>
        </p:blipFill>
        <p:spPr>
          <a:xfrm>
            <a:off x="2438400" y="2971800"/>
            <a:ext cx="7543800" cy="2774950"/>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Alignment/Registration…"/>
          <p:cNvSpPr txBox="1"/>
          <p:nvPr>
            <p:ph type="body" idx="1"/>
          </p:nvPr>
        </p:nvSpPr>
        <p:spPr>
          <a:xfrm>
            <a:off x="575999" y="1656000"/>
            <a:ext cx="11041202" cy="4464001"/>
          </a:xfrm>
          <a:prstGeom prst="rect">
            <a:avLst/>
          </a:prstGeom>
        </p:spPr>
        <p:txBody>
          <a:bodyPr/>
          <a:lstStyle/>
          <a:p>
            <a:pPr marL="298450" indent="-257175">
              <a:buClr>
                <a:srgbClr val="000000"/>
              </a:buClr>
              <a:buSzPct val="75000"/>
            </a:pPr>
            <a:r>
              <a:t>Alignment/Registration</a:t>
            </a:r>
          </a:p>
          <a:p>
            <a:pPr marL="298450" indent="-257175">
              <a:buClr>
                <a:srgbClr val="000000"/>
              </a:buClr>
              <a:buSzPct val="75000"/>
              <a:defRPr>
                <a:solidFill>
                  <a:srgbClr val="FF2600"/>
                </a:solidFill>
                <a:uFill>
                  <a:solidFill>
                    <a:srgbClr val="FF2600"/>
                  </a:solidFill>
                </a:uFill>
              </a:defRPr>
            </a:pPr>
            <a:r>
              <a:t>Minutiae Pairing/Correspondence</a:t>
            </a:r>
          </a:p>
          <a:p>
            <a:pPr marL="298450" indent="-257175">
              <a:buClr>
                <a:srgbClr val="000000"/>
              </a:buClr>
              <a:buSzPct val="75000"/>
              <a:defRPr>
                <a:solidFill>
                  <a:srgbClr val="FF2600"/>
                </a:solidFill>
                <a:uFill>
                  <a:solidFill>
                    <a:srgbClr val="FF2600"/>
                  </a:solidFill>
                </a:uFill>
              </a:defRPr>
            </a:pPr>
            <a:r>
              <a:t>Matching score computation</a:t>
            </a:r>
          </a:p>
        </p:txBody>
      </p:sp>
      <p:sp>
        <p:nvSpPr>
          <p:cNvPr id="940" name="Minutiae Matching"/>
          <p:cNvSpPr txBox="1"/>
          <p:nvPr>
            <p:ph type="title"/>
          </p:nvPr>
        </p:nvSpPr>
        <p:spPr>
          <a:xfrm>
            <a:off x="575999" y="207035"/>
            <a:ext cx="11041202" cy="1152002"/>
          </a:xfrm>
          <a:prstGeom prst="rect">
            <a:avLst/>
          </a:prstGeom>
        </p:spPr>
        <p:txBody>
          <a:bodyPr/>
          <a:lstStyle/>
          <a:p>
            <a:pPr/>
            <a:r>
              <a:t>Minutiae Matching</a:t>
            </a:r>
          </a:p>
        </p:txBody>
      </p:sp>
      <p:pic>
        <p:nvPicPr>
          <p:cNvPr id="941" name="image.png" descr="image.png"/>
          <p:cNvPicPr>
            <a:picLocks noChangeAspect="1"/>
          </p:cNvPicPr>
          <p:nvPr/>
        </p:nvPicPr>
        <p:blipFill>
          <a:blip r:embed="rId2">
            <a:extLst/>
          </a:blip>
          <a:srcRect l="0" t="0" r="11828" b="0"/>
          <a:stretch>
            <a:fillRect/>
          </a:stretch>
        </p:blipFill>
        <p:spPr>
          <a:xfrm>
            <a:off x="6858000" y="2133600"/>
            <a:ext cx="3124200" cy="3876676"/>
          </a:xfrm>
          <a:prstGeom prst="rect">
            <a:avLst/>
          </a:prstGeom>
          <a:ln>
            <a:solidFill>
              <a:srgbClr val="000000"/>
            </a:solidFill>
            <a:miter lim="400000"/>
          </a:ln>
        </p:spPr>
      </p:pic>
      <p:sp>
        <p:nvSpPr>
          <p:cNvPr id="942" name="Errors in localizing minutiae…"/>
          <p:cNvSpPr txBox="1"/>
          <p:nvPr/>
        </p:nvSpPr>
        <p:spPr>
          <a:xfrm>
            <a:off x="2147075" y="4470623"/>
            <a:ext cx="3815706" cy="148863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2400"/>
            </a:pPr>
            <a:r>
              <a:t>Errors in localizing minutiae</a:t>
            </a:r>
          </a:p>
          <a:p>
            <a:pPr>
              <a:defRPr sz="2400"/>
            </a:pPr>
            <a:r>
              <a:t>nonlinear deformations</a:t>
            </a:r>
          </a:p>
          <a:p>
            <a:pPr>
              <a:defRPr sz="2400"/>
            </a:pPr>
          </a:p>
          <a:p>
            <a:pPr indent="41275">
              <a:defRPr sz="2400">
                <a:solidFill>
                  <a:srgbClr val="FF2600"/>
                </a:solidFill>
                <a:uFill>
                  <a:solidFill>
                    <a:srgbClr val="FF2600"/>
                  </a:solidFill>
                </a:uFill>
              </a:defRPr>
            </a:pPr>
            <a:r>
              <a:t>Elastic matching</a:t>
            </a:r>
          </a:p>
        </p:txBody>
      </p:sp>
      <p:sp>
        <p:nvSpPr>
          <p:cNvPr id="943" name="Shape"/>
          <p:cNvSpPr/>
          <p:nvPr/>
        </p:nvSpPr>
        <p:spPr>
          <a:xfrm>
            <a:off x="4114799" y="5219700"/>
            <a:ext cx="304801" cy="44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0000"/>
          </a:solidFill>
          <a:ln w="12700">
            <a:miter lim="400000"/>
          </a:ln>
        </p:spPr>
        <p:txBody>
          <a:bodyPr lIns="45719" rIns="45719" anchor="ctr"/>
          <a:lstStyle/>
          <a:p>
            <a:pPr>
              <a:defRPr sz="2400">
                <a:solidFill>
                  <a:srgbClr val="FFFFFF"/>
                </a:solidFill>
              </a:defRPr>
            </a:pPr>
          </a:p>
        </p:txBody>
      </p:sp>
      <p:pic>
        <p:nvPicPr>
          <p:cNvPr id="944" name="image.png" descr="image.png"/>
          <p:cNvPicPr>
            <a:picLocks noChangeAspect="1"/>
          </p:cNvPicPr>
          <p:nvPr/>
        </p:nvPicPr>
        <p:blipFill>
          <a:blip r:embed="rId3">
            <a:extLst/>
          </a:blip>
          <a:srcRect l="0" t="17910" r="0" b="10446"/>
          <a:stretch>
            <a:fillRect/>
          </a:stretch>
        </p:blipFill>
        <p:spPr>
          <a:xfrm>
            <a:off x="3467100" y="3416299"/>
            <a:ext cx="1981200" cy="609602"/>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46" name="Represent minutiae sets as a string in polar co-ordinates (around minutiae pair of maximal consistency): concatenate points in an increasing order of radial angle in polar coordinates…"/>
          <p:cNvSpPr txBox="1"/>
          <p:nvPr>
            <p:ph type="body" idx="1"/>
          </p:nvPr>
        </p:nvSpPr>
        <p:spPr>
          <a:xfrm>
            <a:off x="575999" y="1656000"/>
            <a:ext cx="11041202" cy="4464001"/>
          </a:xfrm>
          <a:prstGeom prst="rect">
            <a:avLst/>
          </a:prstGeom>
        </p:spPr>
        <p:txBody>
          <a:bodyPr/>
          <a:lstStyle/>
          <a:p>
            <a:pPr marL="384175" indent="-342900">
              <a:buClr>
                <a:srgbClr val="000000"/>
              </a:buClr>
              <a:buSzPct val="75000"/>
            </a:pPr>
            <a:r>
              <a:t>Represent minutiae sets as a string in polar co-ordinates (around minutiae pair of maximal consistency): concatenate points in an increasing order of radial angle in polar coordinates</a:t>
            </a:r>
          </a:p>
          <a:p>
            <a:pPr marL="384175" indent="-342900">
              <a:buClr>
                <a:srgbClr val="000000"/>
              </a:buClr>
              <a:buSzPct val="75000"/>
            </a:pPr>
            <a:r>
              <a:t>Match the strings with a dynamic programming algorithm, minimizing a cost function such as the “edit” distance C</a:t>
            </a:r>
          </a:p>
        </p:txBody>
      </p:sp>
      <p:sp>
        <p:nvSpPr>
          <p:cNvPr id="947" name="Elastic Matching"/>
          <p:cNvSpPr txBox="1"/>
          <p:nvPr>
            <p:ph type="title"/>
          </p:nvPr>
        </p:nvSpPr>
        <p:spPr>
          <a:xfrm>
            <a:off x="575999" y="207035"/>
            <a:ext cx="11041202" cy="1152002"/>
          </a:xfrm>
          <a:prstGeom prst="rect">
            <a:avLst/>
          </a:prstGeom>
        </p:spPr>
        <p:txBody>
          <a:bodyPr/>
          <a:lstStyle/>
          <a:p>
            <a:pPr/>
            <a:r>
              <a:t>Elastic Matching</a:t>
            </a:r>
          </a:p>
        </p:txBody>
      </p:sp>
      <p:grpSp>
        <p:nvGrpSpPr>
          <p:cNvPr id="977" name="Group"/>
          <p:cNvGrpSpPr/>
          <p:nvPr/>
        </p:nvGrpSpPr>
        <p:grpSpPr>
          <a:xfrm>
            <a:off x="6108700" y="2425700"/>
            <a:ext cx="4330701" cy="4051300"/>
            <a:chOff x="0" y="0"/>
            <a:chExt cx="4330700" cy="4051300"/>
          </a:xfrm>
        </p:grpSpPr>
        <p:pic>
          <p:nvPicPr>
            <p:cNvPr id="948" name="image.png" descr="image.png"/>
            <p:cNvPicPr>
              <a:picLocks noChangeAspect="1"/>
            </p:cNvPicPr>
            <p:nvPr/>
          </p:nvPicPr>
          <p:blipFill>
            <a:blip r:embed="rId2">
              <a:extLst/>
            </a:blip>
            <a:stretch>
              <a:fillRect/>
            </a:stretch>
          </p:blipFill>
          <p:spPr>
            <a:xfrm>
              <a:off x="0" y="0"/>
              <a:ext cx="4330701" cy="4051300"/>
            </a:xfrm>
            <a:prstGeom prst="rect">
              <a:avLst/>
            </a:prstGeom>
            <a:ln w="9525" cap="flat">
              <a:solidFill>
                <a:srgbClr val="000000"/>
              </a:solidFill>
              <a:prstDash val="solid"/>
              <a:miter lim="400000"/>
            </a:ln>
            <a:effectLst/>
          </p:spPr>
        </p:pic>
        <p:sp>
          <p:nvSpPr>
            <p:cNvPr id="949" name="Line"/>
            <p:cNvSpPr/>
            <p:nvPr/>
          </p:nvSpPr>
          <p:spPr>
            <a:xfrm flipV="1">
              <a:off x="2090682" y="1477677"/>
              <a:ext cx="995565" cy="295538"/>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0" name="Line"/>
            <p:cNvSpPr/>
            <p:nvPr/>
          </p:nvSpPr>
          <p:spPr>
            <a:xfrm flipV="1">
              <a:off x="2090682" y="1576189"/>
              <a:ext cx="1294234" cy="197026"/>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1" name="Line"/>
            <p:cNvSpPr/>
            <p:nvPr/>
          </p:nvSpPr>
          <p:spPr>
            <a:xfrm>
              <a:off x="2090683" y="1773213"/>
              <a:ext cx="1393789" cy="98514"/>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2" name="Line"/>
            <p:cNvSpPr/>
            <p:nvPr/>
          </p:nvSpPr>
          <p:spPr>
            <a:xfrm>
              <a:off x="2090683" y="1773213"/>
              <a:ext cx="896008" cy="29553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3" name="Line"/>
            <p:cNvSpPr/>
            <p:nvPr/>
          </p:nvSpPr>
          <p:spPr>
            <a:xfrm>
              <a:off x="2090683" y="1773214"/>
              <a:ext cx="1393789" cy="88660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4" name="Line"/>
            <p:cNvSpPr/>
            <p:nvPr/>
          </p:nvSpPr>
          <p:spPr>
            <a:xfrm>
              <a:off x="2090682" y="1773213"/>
              <a:ext cx="398227" cy="29553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5" name="Line"/>
            <p:cNvSpPr/>
            <p:nvPr/>
          </p:nvSpPr>
          <p:spPr>
            <a:xfrm>
              <a:off x="2090682" y="1773213"/>
              <a:ext cx="696896" cy="591073"/>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6" name="Line"/>
            <p:cNvSpPr/>
            <p:nvPr/>
          </p:nvSpPr>
          <p:spPr>
            <a:xfrm>
              <a:off x="2090682" y="1773213"/>
              <a:ext cx="398227" cy="689585"/>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7" name="Line"/>
            <p:cNvSpPr/>
            <p:nvPr/>
          </p:nvSpPr>
          <p:spPr>
            <a:xfrm>
              <a:off x="2090682" y="1773214"/>
              <a:ext cx="398227" cy="88660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8" name="Line"/>
            <p:cNvSpPr/>
            <p:nvPr/>
          </p:nvSpPr>
          <p:spPr>
            <a:xfrm>
              <a:off x="2090682" y="1773213"/>
              <a:ext cx="995565" cy="1477681"/>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59" name="Line"/>
            <p:cNvSpPr/>
            <p:nvPr/>
          </p:nvSpPr>
          <p:spPr>
            <a:xfrm>
              <a:off x="2090682" y="1773213"/>
              <a:ext cx="298671" cy="1182144"/>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0" name="Line"/>
            <p:cNvSpPr/>
            <p:nvPr/>
          </p:nvSpPr>
          <p:spPr>
            <a:xfrm>
              <a:off x="2090682" y="1773213"/>
              <a:ext cx="298671" cy="1477681"/>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1" name="Line"/>
            <p:cNvSpPr/>
            <p:nvPr/>
          </p:nvSpPr>
          <p:spPr>
            <a:xfrm flipH="1">
              <a:off x="1891569" y="1773213"/>
              <a:ext cx="199115" cy="1576191"/>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2" name="Line"/>
            <p:cNvSpPr/>
            <p:nvPr/>
          </p:nvSpPr>
          <p:spPr>
            <a:xfrm flipH="1">
              <a:off x="1592900" y="1773214"/>
              <a:ext cx="497784" cy="1773217"/>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3" name="Line"/>
            <p:cNvSpPr/>
            <p:nvPr/>
          </p:nvSpPr>
          <p:spPr>
            <a:xfrm flipH="1">
              <a:off x="1294232" y="1773213"/>
              <a:ext cx="796452" cy="137916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4" name="Line"/>
            <p:cNvSpPr/>
            <p:nvPr/>
          </p:nvSpPr>
          <p:spPr>
            <a:xfrm flipH="1">
              <a:off x="1592900" y="1773213"/>
              <a:ext cx="497784" cy="1379169"/>
            </a:xfrm>
            <a:prstGeom prst="line">
              <a:avLst/>
            </a:prstGeom>
            <a:noFill/>
            <a:ln w="9525" cap="flat">
              <a:solidFill>
                <a:srgbClr val="FF2600"/>
              </a:solidFill>
              <a:prstDash val="solid"/>
              <a:round/>
            </a:ln>
            <a:effectLst/>
          </p:spPr>
          <p:txBody>
            <a:bodyPr wrap="square" lIns="45719" tIns="45719" rIns="45719" bIns="45719" numCol="1" anchor="t">
              <a:noAutofit/>
            </a:bodyPr>
            <a:lstStyle/>
            <a:p>
              <a:pPr/>
            </a:p>
          </p:txBody>
        </p:sp>
        <p:sp>
          <p:nvSpPr>
            <p:cNvPr id="965" name="Line"/>
            <p:cNvSpPr/>
            <p:nvPr/>
          </p:nvSpPr>
          <p:spPr>
            <a:xfrm flipV="1">
              <a:off x="2090682" y="1379165"/>
              <a:ext cx="1095122" cy="394051"/>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66" name="Line"/>
            <p:cNvSpPr/>
            <p:nvPr/>
          </p:nvSpPr>
          <p:spPr>
            <a:xfrm flipV="1">
              <a:off x="2090683" y="1477677"/>
              <a:ext cx="1393789" cy="295538"/>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67" name="Line"/>
            <p:cNvSpPr/>
            <p:nvPr/>
          </p:nvSpPr>
          <p:spPr>
            <a:xfrm flipV="1">
              <a:off x="2090682" y="1576189"/>
              <a:ext cx="1692459" cy="197026"/>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68" name="Line"/>
            <p:cNvSpPr/>
            <p:nvPr/>
          </p:nvSpPr>
          <p:spPr>
            <a:xfrm flipV="1">
              <a:off x="2090682" y="1773213"/>
              <a:ext cx="1493347" cy="1174"/>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69" name="Line"/>
            <p:cNvSpPr/>
            <p:nvPr/>
          </p:nvSpPr>
          <p:spPr>
            <a:xfrm>
              <a:off x="2090683" y="1773213"/>
              <a:ext cx="1891571" cy="98514"/>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0" name="Line"/>
            <p:cNvSpPr/>
            <p:nvPr/>
          </p:nvSpPr>
          <p:spPr>
            <a:xfrm>
              <a:off x="2090682" y="1773214"/>
              <a:ext cx="995565" cy="197024"/>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1" name="Line"/>
            <p:cNvSpPr/>
            <p:nvPr/>
          </p:nvSpPr>
          <p:spPr>
            <a:xfrm>
              <a:off x="2090682" y="1773213"/>
              <a:ext cx="1493347" cy="492562"/>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2" name="Line"/>
            <p:cNvSpPr/>
            <p:nvPr/>
          </p:nvSpPr>
          <p:spPr>
            <a:xfrm>
              <a:off x="2090683" y="1773214"/>
              <a:ext cx="1891571" cy="886609"/>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3" name="Line"/>
            <p:cNvSpPr/>
            <p:nvPr/>
          </p:nvSpPr>
          <p:spPr>
            <a:xfrm>
              <a:off x="2090683" y="1773213"/>
              <a:ext cx="1393789" cy="1182144"/>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4" name="Line"/>
            <p:cNvSpPr/>
            <p:nvPr/>
          </p:nvSpPr>
          <p:spPr>
            <a:xfrm>
              <a:off x="2090682" y="1773213"/>
              <a:ext cx="1493347" cy="1576191"/>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5" name="Line"/>
            <p:cNvSpPr/>
            <p:nvPr/>
          </p:nvSpPr>
          <p:spPr>
            <a:xfrm>
              <a:off x="2090683" y="1773213"/>
              <a:ext cx="597339" cy="1379169"/>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sp>
          <p:nvSpPr>
            <p:cNvPr id="976" name="Line"/>
            <p:cNvSpPr/>
            <p:nvPr/>
          </p:nvSpPr>
          <p:spPr>
            <a:xfrm>
              <a:off x="2090683" y="1773213"/>
              <a:ext cx="99558" cy="1576191"/>
            </a:xfrm>
            <a:prstGeom prst="line">
              <a:avLst/>
            </a:prstGeom>
            <a:noFill/>
            <a:ln w="9525" cap="flat">
              <a:solidFill>
                <a:srgbClr val="4353FF"/>
              </a:solidFill>
              <a:prstDash val="solid"/>
              <a:round/>
            </a:ln>
            <a:effectLst/>
          </p:spPr>
          <p:txBody>
            <a:bodyPr wrap="square" lIns="45719" tIns="45719" rIns="45719" bIns="45719" numCol="1" anchor="t">
              <a:noAutofit/>
            </a:bodyPr>
            <a:lstStyle/>
            <a:p>
              <a:pPr/>
            </a:p>
          </p:txBody>
        </p:sp>
      </p:grpSp>
      <p:sp>
        <p:nvSpPr>
          <p:cNvPr id="978" name="Line"/>
          <p:cNvSpPr/>
          <p:nvPr/>
        </p:nvSpPr>
        <p:spPr>
          <a:xfrm>
            <a:off x="8839200" y="3200400"/>
            <a:ext cx="381001" cy="152401"/>
          </a:xfrm>
          <a:prstGeom prst="line">
            <a:avLst/>
          </a:prstGeom>
          <a:ln>
            <a:solidFill>
              <a:srgbClr val="FF2600"/>
            </a:solidFill>
            <a:prstDash val="sysDot"/>
          </a:ln>
        </p:spPr>
        <p:txBody>
          <a:bodyPr lIns="45719" rIns="45719"/>
          <a:lstStyle/>
          <a:p>
            <a:pPr/>
          </a:p>
        </p:txBody>
      </p:sp>
      <p:sp>
        <p:nvSpPr>
          <p:cNvPr id="979" name="Line"/>
          <p:cNvSpPr/>
          <p:nvPr/>
        </p:nvSpPr>
        <p:spPr>
          <a:xfrm>
            <a:off x="9220200" y="3352800"/>
            <a:ext cx="76201" cy="457201"/>
          </a:xfrm>
          <a:prstGeom prst="line">
            <a:avLst/>
          </a:prstGeom>
          <a:ln>
            <a:solidFill>
              <a:srgbClr val="FF2600"/>
            </a:solidFill>
            <a:prstDash val="sysDot"/>
          </a:ln>
        </p:spPr>
        <p:txBody>
          <a:bodyPr lIns="45719" rIns="45719"/>
          <a:lstStyle/>
          <a:p>
            <a:pPr/>
          </a:p>
        </p:txBody>
      </p:sp>
      <p:sp>
        <p:nvSpPr>
          <p:cNvPr id="980" name="Line"/>
          <p:cNvSpPr/>
          <p:nvPr/>
        </p:nvSpPr>
        <p:spPr>
          <a:xfrm flipH="1">
            <a:off x="8686799" y="3810000"/>
            <a:ext cx="609601" cy="304801"/>
          </a:xfrm>
          <a:prstGeom prst="line">
            <a:avLst/>
          </a:prstGeom>
          <a:ln>
            <a:solidFill>
              <a:srgbClr val="FF2600"/>
            </a:solidFill>
            <a:prstDash val="sysDot"/>
          </a:ln>
        </p:spPr>
        <p:txBody>
          <a:bodyPr lIns="45719" rIns="45719"/>
          <a:lstStyle/>
          <a:p>
            <a:pPr/>
          </a:p>
        </p:txBody>
      </p:sp>
      <p:sp>
        <p:nvSpPr>
          <p:cNvPr id="981" name="Line"/>
          <p:cNvSpPr/>
          <p:nvPr/>
        </p:nvSpPr>
        <p:spPr>
          <a:xfrm flipH="1" flipV="1">
            <a:off x="8686799" y="4114799"/>
            <a:ext cx="533401" cy="685801"/>
          </a:xfrm>
          <a:prstGeom prst="line">
            <a:avLst/>
          </a:prstGeom>
          <a:ln>
            <a:solidFill>
              <a:srgbClr val="FF2600"/>
            </a:solidFill>
            <a:prstDash val="sysDot"/>
          </a:ln>
        </p:spPr>
        <p:txBody>
          <a:bodyPr lIns="45719" rIns="45719"/>
          <a:lstStyle/>
          <a:p>
            <a:pPr/>
          </a:p>
        </p:txBody>
      </p:sp>
      <p:sp>
        <p:nvSpPr>
          <p:cNvPr id="982" name="Line"/>
          <p:cNvSpPr/>
          <p:nvPr/>
        </p:nvSpPr>
        <p:spPr>
          <a:xfrm flipH="1" flipV="1">
            <a:off x="8839199" y="3047999"/>
            <a:ext cx="457201" cy="152401"/>
          </a:xfrm>
          <a:prstGeom prst="line">
            <a:avLst/>
          </a:prstGeom>
          <a:ln>
            <a:solidFill>
              <a:srgbClr val="4353FF"/>
            </a:solidFill>
            <a:prstDash val="sysDot"/>
          </a:ln>
        </p:spPr>
        <p:txBody>
          <a:bodyPr lIns="45719" rIns="45719"/>
          <a:lstStyle/>
          <a:p>
            <a:pPr/>
          </a:p>
        </p:txBody>
      </p:sp>
      <p:sp>
        <p:nvSpPr>
          <p:cNvPr id="983" name="Line"/>
          <p:cNvSpPr/>
          <p:nvPr/>
        </p:nvSpPr>
        <p:spPr>
          <a:xfrm flipH="1" flipV="1">
            <a:off x="9372599" y="3200399"/>
            <a:ext cx="228601" cy="152401"/>
          </a:xfrm>
          <a:prstGeom prst="line">
            <a:avLst/>
          </a:prstGeom>
          <a:ln>
            <a:solidFill>
              <a:srgbClr val="4353FF"/>
            </a:solidFill>
            <a:prstDash val="sysDot"/>
          </a:ln>
        </p:spPr>
        <p:txBody>
          <a:bodyPr lIns="45719" rIns="45719"/>
          <a:lstStyle/>
          <a:p>
            <a:pPr/>
          </a:p>
        </p:txBody>
      </p:sp>
      <p:sp>
        <p:nvSpPr>
          <p:cNvPr id="984" name="Line"/>
          <p:cNvSpPr/>
          <p:nvPr/>
        </p:nvSpPr>
        <p:spPr>
          <a:xfrm flipV="1">
            <a:off x="9448800" y="3352799"/>
            <a:ext cx="228601" cy="228602"/>
          </a:xfrm>
          <a:prstGeom prst="line">
            <a:avLst/>
          </a:prstGeom>
          <a:ln>
            <a:solidFill>
              <a:srgbClr val="4353FF"/>
            </a:solidFill>
            <a:prstDash val="sysDot"/>
          </a:ln>
        </p:spPr>
        <p:txBody>
          <a:bodyPr lIns="45719" rIns="45719"/>
          <a:lstStyle/>
          <a:p>
            <a:pPr/>
          </a:p>
        </p:txBody>
      </p:sp>
      <p:sp>
        <p:nvSpPr>
          <p:cNvPr id="985" name="Line"/>
          <p:cNvSpPr/>
          <p:nvPr/>
        </p:nvSpPr>
        <p:spPr>
          <a:xfrm flipH="1" flipV="1">
            <a:off x="9448799" y="3581399"/>
            <a:ext cx="609601" cy="228601"/>
          </a:xfrm>
          <a:prstGeom prst="line">
            <a:avLst/>
          </a:prstGeom>
          <a:ln>
            <a:solidFill>
              <a:srgbClr val="4353FF"/>
            </a:solidFill>
            <a:prstDash val="sysDot"/>
          </a:ln>
        </p:spPr>
        <p:txBody>
          <a:bodyPr lIns="45719" rIns="45719"/>
          <a:lstStyle/>
          <a:p>
            <a:pPr/>
          </a:p>
        </p:txBody>
      </p:sp>
      <p:sp>
        <p:nvSpPr>
          <p:cNvPr id="986" name="Line"/>
          <p:cNvSpPr/>
          <p:nvPr/>
        </p:nvSpPr>
        <p:spPr>
          <a:xfrm flipV="1">
            <a:off x="8839200" y="3809999"/>
            <a:ext cx="1219201" cy="76201"/>
          </a:xfrm>
          <a:prstGeom prst="line">
            <a:avLst/>
          </a:prstGeom>
          <a:ln>
            <a:solidFill>
              <a:srgbClr val="4353FF"/>
            </a:solidFill>
            <a:prstDash val="sysDot"/>
          </a:ln>
        </p:spPr>
        <p:txBody>
          <a:bodyPr lIns="45719" rIns="45719"/>
          <a:lstStyle/>
          <a:p>
            <a:pPr/>
          </a:p>
        </p:txBody>
      </p:sp>
      <p:sp>
        <p:nvSpPr>
          <p:cNvPr id="987" name="Line"/>
          <p:cNvSpPr/>
          <p:nvPr/>
        </p:nvSpPr>
        <p:spPr>
          <a:xfrm>
            <a:off x="8839200" y="3886200"/>
            <a:ext cx="685801" cy="457201"/>
          </a:xfrm>
          <a:prstGeom prst="line">
            <a:avLst/>
          </a:prstGeom>
          <a:ln>
            <a:solidFill>
              <a:srgbClr val="4353FF"/>
            </a:solidFill>
            <a:prstDash val="sysDot"/>
          </a:ln>
        </p:spPr>
        <p:txBody>
          <a:bodyPr lIns="45719" rIns="45719"/>
          <a:lstStyle/>
          <a:p>
            <a:pPr/>
          </a:p>
        </p:txBody>
      </p:sp>
      <p:sp>
        <p:nvSpPr>
          <p:cNvPr id="988" name="Line"/>
          <p:cNvSpPr/>
          <p:nvPr/>
        </p:nvSpPr>
        <p:spPr>
          <a:xfrm flipH="1" flipV="1">
            <a:off x="9524999" y="4343399"/>
            <a:ext cx="457201" cy="533402"/>
          </a:xfrm>
          <a:prstGeom prst="line">
            <a:avLst/>
          </a:prstGeom>
          <a:ln>
            <a:solidFill>
              <a:srgbClr val="4353FF"/>
            </a:solidFill>
            <a:prstDash val="sysDot"/>
          </a:ln>
        </p:spPr>
        <p:txBody>
          <a:bodyPr lIns="45719" rIns="45719"/>
          <a:lstStyle/>
          <a:p>
            <a:pPr/>
          </a:p>
        </p:txBody>
      </p:sp>
      <p:sp>
        <p:nvSpPr>
          <p:cNvPr id="989" name="Line"/>
          <p:cNvSpPr/>
          <p:nvPr/>
        </p:nvSpPr>
        <p:spPr>
          <a:xfrm>
            <a:off x="7391400" y="3657600"/>
            <a:ext cx="1219201" cy="609601"/>
          </a:xfrm>
          <a:prstGeom prst="line">
            <a:avLst/>
          </a:prstGeom>
          <a:ln>
            <a:solidFill>
              <a:srgbClr val="4353FF"/>
            </a:solidFill>
          </a:ln>
        </p:spPr>
        <p:txBody>
          <a:bodyPr lIns="45719" rIns="45719"/>
          <a:lstStyle/>
          <a:p>
            <a:pP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91" name="Biometrics System Concepts (Course HJ59, K.U.Leuven) – D. Vandermeulen – Fingerprint Recognition"/>
          <p:cNvSpPr txBox="1"/>
          <p:nvPr/>
        </p:nvSpPr>
        <p:spPr>
          <a:xfrm>
            <a:off x="3710223" y="6508749"/>
            <a:ext cx="5546254" cy="241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900">
                <a:solidFill>
                  <a:srgbClr val="BFBFBF"/>
                </a:solidFill>
                <a:uFill>
                  <a:solidFill>
                    <a:srgbClr val="BFBFBF"/>
                  </a:solidFill>
                </a:uFill>
                <a:latin typeface="Comic Sans MS"/>
                <a:ea typeface="Comic Sans MS"/>
                <a:cs typeface="Comic Sans MS"/>
                <a:sym typeface="Comic Sans MS"/>
              </a:defRPr>
            </a:lvl1pPr>
          </a:lstStyle>
          <a:p>
            <a:pPr/>
            <a:r>
              <a:t>Biometrics System Concepts (Course HJ59, K.U.Leuven) – D. Vandermeulen – Fingerprint Recognition  </a:t>
            </a:r>
          </a:p>
        </p:txBody>
      </p:sp>
      <p:sp>
        <p:nvSpPr>
          <p:cNvPr id="992" name="Content Placeholder 1"/>
          <p:cNvSpPr txBox="1"/>
          <p:nvPr>
            <p:ph type="body" idx="1"/>
          </p:nvPr>
        </p:nvSpPr>
        <p:spPr>
          <a:xfrm>
            <a:off x="575999" y="1656000"/>
            <a:ext cx="11041202" cy="4464001"/>
          </a:xfrm>
          <a:prstGeom prst="rect">
            <a:avLst/>
          </a:prstGeom>
        </p:spPr>
        <p:txBody>
          <a:bodyPr/>
          <a:lstStyle/>
          <a:p>
            <a:pPr/>
          </a:p>
        </p:txBody>
      </p:sp>
      <p:sp>
        <p:nvSpPr>
          <p:cNvPr id="993" name="String Matching"/>
          <p:cNvSpPr txBox="1"/>
          <p:nvPr>
            <p:ph type="title"/>
          </p:nvPr>
        </p:nvSpPr>
        <p:spPr>
          <a:xfrm>
            <a:off x="575999" y="207035"/>
            <a:ext cx="11041202" cy="1152002"/>
          </a:xfrm>
          <a:prstGeom prst="rect">
            <a:avLst/>
          </a:prstGeom>
        </p:spPr>
        <p:txBody>
          <a:bodyPr/>
          <a:lstStyle/>
          <a:p>
            <a:pPr/>
            <a:r>
              <a:t>String Matching</a:t>
            </a:r>
          </a:p>
        </p:txBody>
      </p:sp>
      <p:pic>
        <p:nvPicPr>
          <p:cNvPr id="994" name="image.png" descr="image.png"/>
          <p:cNvPicPr>
            <a:picLocks noChangeAspect="1"/>
          </p:cNvPicPr>
          <p:nvPr/>
        </p:nvPicPr>
        <p:blipFill>
          <a:blip r:embed="rId2">
            <a:extLst/>
          </a:blip>
          <a:stretch>
            <a:fillRect/>
          </a:stretch>
        </p:blipFill>
        <p:spPr>
          <a:xfrm>
            <a:off x="6372226" y="3559176"/>
            <a:ext cx="4295776" cy="3298826"/>
          </a:xfrm>
          <a:prstGeom prst="rect">
            <a:avLst/>
          </a:prstGeom>
          <a:ln w="12700">
            <a:miter lim="400000"/>
          </a:ln>
        </p:spPr>
      </p:pic>
      <p:pic>
        <p:nvPicPr>
          <p:cNvPr id="995" name="image.png" descr="image.png"/>
          <p:cNvPicPr>
            <a:picLocks noChangeAspect="1"/>
          </p:cNvPicPr>
          <p:nvPr/>
        </p:nvPicPr>
        <p:blipFill>
          <a:blip r:embed="rId3">
            <a:extLst/>
          </a:blip>
          <a:stretch>
            <a:fillRect/>
          </a:stretch>
        </p:blipFill>
        <p:spPr>
          <a:xfrm>
            <a:off x="1752600" y="2057400"/>
            <a:ext cx="5105400" cy="3797300"/>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Content Placeholder 1"/>
          <p:cNvSpPr txBox="1"/>
          <p:nvPr>
            <p:ph type="body" idx="1"/>
          </p:nvPr>
        </p:nvSpPr>
        <p:spPr>
          <a:xfrm>
            <a:off x="575999" y="1656000"/>
            <a:ext cx="11041202" cy="4464001"/>
          </a:xfrm>
          <a:prstGeom prst="rect">
            <a:avLst/>
          </a:prstGeom>
        </p:spPr>
        <p:txBody>
          <a:bodyPr/>
          <a:lstStyle/>
          <a:p>
            <a:pPr/>
          </a:p>
        </p:txBody>
      </p:sp>
      <p:sp>
        <p:nvSpPr>
          <p:cNvPr id="998" name="Matching: result"/>
          <p:cNvSpPr txBox="1"/>
          <p:nvPr>
            <p:ph type="title"/>
          </p:nvPr>
        </p:nvSpPr>
        <p:spPr>
          <a:xfrm>
            <a:off x="575999" y="207035"/>
            <a:ext cx="11041202" cy="1152002"/>
          </a:xfrm>
          <a:prstGeom prst="rect">
            <a:avLst/>
          </a:prstGeom>
        </p:spPr>
        <p:txBody>
          <a:bodyPr/>
          <a:lstStyle/>
          <a:p>
            <a:pPr/>
            <a:r>
              <a:t>Matching: result</a:t>
            </a:r>
          </a:p>
        </p:txBody>
      </p:sp>
      <p:pic>
        <p:nvPicPr>
          <p:cNvPr id="999" name="image.png" descr="image.png"/>
          <p:cNvPicPr>
            <a:picLocks noChangeAspect="1"/>
          </p:cNvPicPr>
          <p:nvPr/>
        </p:nvPicPr>
        <p:blipFill>
          <a:blip r:embed="rId2">
            <a:extLst/>
          </a:blip>
          <a:stretch>
            <a:fillRect/>
          </a:stretch>
        </p:blipFill>
        <p:spPr>
          <a:xfrm>
            <a:off x="1981200" y="1676400"/>
            <a:ext cx="4191000" cy="3836988"/>
          </a:xfrm>
          <a:prstGeom prst="rect">
            <a:avLst/>
          </a:prstGeom>
          <a:ln>
            <a:solidFill>
              <a:srgbClr val="000000"/>
            </a:solidFill>
            <a:miter lim="400000"/>
          </a:ln>
        </p:spPr>
      </p:pic>
      <p:pic>
        <p:nvPicPr>
          <p:cNvPr id="1000" name="image.png" descr="image.png"/>
          <p:cNvPicPr>
            <a:picLocks noChangeAspect="1"/>
          </p:cNvPicPr>
          <p:nvPr/>
        </p:nvPicPr>
        <p:blipFill>
          <a:blip r:embed="rId3">
            <a:extLst/>
          </a:blip>
          <a:stretch>
            <a:fillRect/>
          </a:stretch>
        </p:blipFill>
        <p:spPr>
          <a:xfrm>
            <a:off x="6248400" y="1676400"/>
            <a:ext cx="4038600" cy="3817938"/>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Content Placeholder 1"/>
          <p:cNvSpPr txBox="1"/>
          <p:nvPr>
            <p:ph type="body" idx="1"/>
          </p:nvPr>
        </p:nvSpPr>
        <p:spPr>
          <a:xfrm>
            <a:off x="575999" y="1656000"/>
            <a:ext cx="11041202" cy="4464001"/>
          </a:xfrm>
          <a:prstGeom prst="rect">
            <a:avLst/>
          </a:prstGeom>
        </p:spPr>
        <p:txBody>
          <a:bodyPr/>
          <a:lstStyle/>
          <a:p>
            <a:pPr/>
          </a:p>
        </p:txBody>
      </p:sp>
      <p:sp>
        <p:nvSpPr>
          <p:cNvPr id="1003" name="Matching same FP"/>
          <p:cNvSpPr txBox="1"/>
          <p:nvPr>
            <p:ph type="title"/>
          </p:nvPr>
        </p:nvSpPr>
        <p:spPr>
          <a:xfrm>
            <a:off x="575999" y="207035"/>
            <a:ext cx="11041202" cy="1152002"/>
          </a:xfrm>
          <a:prstGeom prst="rect">
            <a:avLst/>
          </a:prstGeom>
        </p:spPr>
        <p:txBody>
          <a:bodyPr/>
          <a:lstStyle/>
          <a:p>
            <a:pPr/>
            <a:r>
              <a:t>Matching same FP</a:t>
            </a:r>
          </a:p>
        </p:txBody>
      </p:sp>
      <p:pic>
        <p:nvPicPr>
          <p:cNvPr id="1004" name="image.png" descr="image.png"/>
          <p:cNvPicPr>
            <a:picLocks noChangeAspect="1"/>
          </p:cNvPicPr>
          <p:nvPr/>
        </p:nvPicPr>
        <p:blipFill>
          <a:blip r:embed="rId2">
            <a:extLst/>
          </a:blip>
          <a:stretch>
            <a:fillRect/>
          </a:stretch>
        </p:blipFill>
        <p:spPr>
          <a:xfrm>
            <a:off x="1828800" y="1371600"/>
            <a:ext cx="8601076" cy="4886326"/>
          </a:xfrm>
          <a:prstGeom prst="rect">
            <a:avLst/>
          </a:prstGeom>
          <a:ln w="12700">
            <a:miter lim="400000"/>
          </a:ln>
        </p:spPr>
      </p:pic>
      <p:sp>
        <p:nvSpPr>
          <p:cNvPr id="1005" name="Matching score = 49"/>
          <p:cNvSpPr txBox="1"/>
          <p:nvPr/>
        </p:nvSpPr>
        <p:spPr>
          <a:xfrm>
            <a:off x="4351709" y="6395014"/>
            <a:ext cx="2195054"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Matching score = 49</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Content Placeholder 5"/>
          <p:cNvSpPr txBox="1"/>
          <p:nvPr>
            <p:ph type="body" sz="half" idx="1"/>
          </p:nvPr>
        </p:nvSpPr>
        <p:spPr>
          <a:xfrm>
            <a:off x="575999" y="1656000"/>
            <a:ext cx="5400002" cy="4464001"/>
          </a:xfrm>
          <a:prstGeom prst="rect">
            <a:avLst/>
          </a:prstGeom>
        </p:spPr>
        <p:txBody>
          <a:bodyPr/>
          <a:lstStyle/>
          <a:p>
            <a:pPr/>
          </a:p>
        </p:txBody>
      </p:sp>
      <p:sp>
        <p:nvSpPr>
          <p:cNvPr id="284" name="Content Placeholder 3"/>
          <p:cNvSpPr txBox="1"/>
          <p:nvPr/>
        </p:nvSpPr>
        <p:spPr>
          <a:xfrm>
            <a:off x="7482120" y="2273121"/>
            <a:ext cx="5308561" cy="4464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57200" indent="-457200">
              <a:spcBef>
                <a:spcPts val="1000"/>
              </a:spcBef>
              <a:buSzPct val="100000"/>
              <a:buAutoNum type="alphaLcPeriod" startAt="1"/>
              <a:defRPr sz="2000"/>
            </a:pPr>
            <a:r>
              <a:t>Live-scan optical scanner</a:t>
            </a:r>
          </a:p>
          <a:p>
            <a:pPr marL="457200" indent="-457200">
              <a:spcBef>
                <a:spcPts val="1000"/>
              </a:spcBef>
              <a:buSzPct val="100000"/>
              <a:buAutoNum type="alphaLcPeriod" startAt="1"/>
              <a:defRPr sz="2000"/>
            </a:pPr>
            <a:r>
              <a:t>Live-scan capacitive scanner</a:t>
            </a:r>
          </a:p>
          <a:p>
            <a:pPr marL="457200" indent="-457200">
              <a:spcBef>
                <a:spcPts val="1000"/>
              </a:spcBef>
              <a:buSzPct val="100000"/>
              <a:buAutoNum type="alphaLcPeriod" startAt="1"/>
              <a:defRPr sz="2000"/>
            </a:pPr>
            <a:r>
              <a:t>L</a:t>
            </a:r>
            <a:r>
              <a:t>ive-scan piezoelectric scanner</a:t>
            </a:r>
            <a:endParaRPr sz="2400"/>
          </a:p>
          <a:p>
            <a:pPr marL="457200" indent="-457200">
              <a:spcBef>
                <a:spcPts val="1000"/>
              </a:spcBef>
              <a:buSzPct val="100000"/>
              <a:buAutoNum type="alphaLcPeriod" startAt="1"/>
              <a:defRPr sz="2000"/>
            </a:pPr>
            <a:r>
              <a:t>Live-scan thermal scanner</a:t>
            </a:r>
            <a:endParaRPr sz="2400"/>
          </a:p>
          <a:p>
            <a:pPr marL="457200" indent="-457200">
              <a:spcBef>
                <a:spcPts val="1000"/>
              </a:spcBef>
              <a:buSzPct val="100000"/>
              <a:buAutoNum type="alphaLcPeriod" startAt="1"/>
              <a:defRPr sz="2000"/>
            </a:pPr>
            <a:r>
              <a:t>Off-line (rolled) inked impression</a:t>
            </a:r>
            <a:endParaRPr sz="2400"/>
          </a:p>
          <a:p>
            <a:pPr marL="457200" indent="-457200">
              <a:spcBef>
                <a:spcPts val="1000"/>
              </a:spcBef>
              <a:buSzPct val="100000"/>
              <a:buAutoNum type="alphaLcPeriod" startAt="1"/>
              <a:defRPr sz="2000"/>
            </a:pPr>
            <a:r>
              <a:t>Latent fingerprint</a:t>
            </a:r>
          </a:p>
        </p:txBody>
      </p:sp>
      <p:sp>
        <p:nvSpPr>
          <p:cNvPr id="285" name="Fingerprint Examples"/>
          <p:cNvSpPr txBox="1"/>
          <p:nvPr>
            <p:ph type="title"/>
          </p:nvPr>
        </p:nvSpPr>
        <p:spPr>
          <a:xfrm>
            <a:off x="575999" y="207035"/>
            <a:ext cx="11041202" cy="1152002"/>
          </a:xfrm>
          <a:prstGeom prst="rect">
            <a:avLst/>
          </a:prstGeom>
        </p:spPr>
        <p:txBody>
          <a:bodyPr/>
          <a:lstStyle/>
          <a:p>
            <a:pPr/>
            <a:r>
              <a:t>Fingerprint Examples</a:t>
            </a:r>
          </a:p>
        </p:txBody>
      </p:sp>
      <p:pic>
        <p:nvPicPr>
          <p:cNvPr id="286" name="Picture 4" descr="Picture 4"/>
          <p:cNvPicPr>
            <a:picLocks noChangeAspect="1"/>
          </p:cNvPicPr>
          <p:nvPr/>
        </p:nvPicPr>
        <p:blipFill>
          <a:blip r:embed="rId2">
            <a:extLst/>
          </a:blip>
          <a:stretch>
            <a:fillRect/>
          </a:stretch>
        </p:blipFill>
        <p:spPr>
          <a:xfrm>
            <a:off x="870062" y="1526360"/>
            <a:ext cx="6014807" cy="4400306"/>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Content Placeholder 1"/>
          <p:cNvSpPr txBox="1"/>
          <p:nvPr>
            <p:ph type="body" idx="1"/>
          </p:nvPr>
        </p:nvSpPr>
        <p:spPr>
          <a:xfrm>
            <a:off x="575999" y="1656000"/>
            <a:ext cx="11041202" cy="4464001"/>
          </a:xfrm>
          <a:prstGeom prst="rect">
            <a:avLst/>
          </a:prstGeom>
        </p:spPr>
        <p:txBody>
          <a:bodyPr/>
          <a:lstStyle/>
          <a:p>
            <a:pPr/>
          </a:p>
        </p:txBody>
      </p:sp>
      <p:sp>
        <p:nvSpPr>
          <p:cNvPr id="1008" name="Matching different FPs"/>
          <p:cNvSpPr txBox="1"/>
          <p:nvPr>
            <p:ph type="title"/>
          </p:nvPr>
        </p:nvSpPr>
        <p:spPr>
          <a:xfrm>
            <a:off x="575999" y="207035"/>
            <a:ext cx="11041202" cy="1152002"/>
          </a:xfrm>
          <a:prstGeom prst="rect">
            <a:avLst/>
          </a:prstGeom>
        </p:spPr>
        <p:txBody>
          <a:bodyPr/>
          <a:lstStyle/>
          <a:p>
            <a:pPr/>
            <a:r>
              <a:t>Matching different FPs</a:t>
            </a:r>
          </a:p>
        </p:txBody>
      </p:sp>
      <p:pic>
        <p:nvPicPr>
          <p:cNvPr id="1009" name="image.png" descr="image.png"/>
          <p:cNvPicPr>
            <a:picLocks noChangeAspect="1"/>
          </p:cNvPicPr>
          <p:nvPr/>
        </p:nvPicPr>
        <p:blipFill>
          <a:blip r:embed="rId2">
            <a:extLst/>
          </a:blip>
          <a:stretch>
            <a:fillRect/>
          </a:stretch>
        </p:blipFill>
        <p:spPr>
          <a:xfrm>
            <a:off x="1524000" y="1600200"/>
            <a:ext cx="9048750" cy="4743450"/>
          </a:xfrm>
          <a:prstGeom prst="rect">
            <a:avLst/>
          </a:prstGeom>
          <a:ln w="12700">
            <a:miter lim="400000"/>
          </a:ln>
        </p:spPr>
      </p:pic>
      <p:sp>
        <p:nvSpPr>
          <p:cNvPr id="1010" name="Matching score = 4"/>
          <p:cNvSpPr txBox="1"/>
          <p:nvPr/>
        </p:nvSpPr>
        <p:spPr>
          <a:xfrm>
            <a:off x="4351709" y="6395014"/>
            <a:ext cx="2067918"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Matching score = 4</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12" name="Content Placeholder 1"/>
          <p:cNvSpPr txBox="1"/>
          <p:nvPr>
            <p:ph type="body" idx="1"/>
          </p:nvPr>
        </p:nvSpPr>
        <p:spPr>
          <a:xfrm>
            <a:off x="575999" y="1656000"/>
            <a:ext cx="11041202" cy="4464001"/>
          </a:xfrm>
          <a:prstGeom prst="rect">
            <a:avLst/>
          </a:prstGeom>
        </p:spPr>
        <p:txBody>
          <a:bodyPr/>
          <a:lstStyle/>
          <a:p>
            <a:pPr/>
          </a:p>
        </p:txBody>
      </p:sp>
      <p:sp>
        <p:nvSpPr>
          <p:cNvPr id="1013" name="Minutiae and Pores Representation"/>
          <p:cNvSpPr txBox="1"/>
          <p:nvPr>
            <p:ph type="title"/>
          </p:nvPr>
        </p:nvSpPr>
        <p:spPr>
          <a:xfrm>
            <a:off x="575999" y="207035"/>
            <a:ext cx="11041202" cy="1152002"/>
          </a:xfrm>
          <a:prstGeom prst="rect">
            <a:avLst/>
          </a:prstGeom>
        </p:spPr>
        <p:txBody>
          <a:bodyPr/>
          <a:lstStyle/>
          <a:p>
            <a:pPr/>
            <a:r>
              <a:t>Minutiae and Pores</a:t>
            </a:r>
            <a:r>
              <a:t> </a:t>
            </a:r>
            <a:r>
              <a:t>Representation</a:t>
            </a:r>
          </a:p>
        </p:txBody>
      </p:sp>
      <p:pic>
        <p:nvPicPr>
          <p:cNvPr id="1014" name="image.png" descr="image.png"/>
          <p:cNvPicPr>
            <a:picLocks noChangeAspect="1"/>
          </p:cNvPicPr>
          <p:nvPr/>
        </p:nvPicPr>
        <p:blipFill>
          <a:blip r:embed="rId2">
            <a:extLst/>
          </a:blip>
          <a:stretch>
            <a:fillRect/>
          </a:stretch>
        </p:blipFill>
        <p:spPr>
          <a:xfrm>
            <a:off x="2514600" y="1600200"/>
            <a:ext cx="7353300" cy="4676776"/>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16" name="Content Placeholder 1"/>
          <p:cNvSpPr txBox="1"/>
          <p:nvPr>
            <p:ph type="body" idx="1"/>
          </p:nvPr>
        </p:nvSpPr>
        <p:spPr>
          <a:xfrm>
            <a:off x="575999" y="1656000"/>
            <a:ext cx="11041202" cy="4464001"/>
          </a:xfrm>
          <a:prstGeom prst="rect">
            <a:avLst/>
          </a:prstGeom>
        </p:spPr>
        <p:txBody>
          <a:bodyPr/>
          <a:lstStyle/>
          <a:p>
            <a:pPr/>
          </a:p>
        </p:txBody>
      </p:sp>
      <p:sp>
        <p:nvSpPr>
          <p:cNvPr id="1017" name="Minutiae and Pores Matching"/>
          <p:cNvSpPr txBox="1"/>
          <p:nvPr>
            <p:ph type="title"/>
          </p:nvPr>
        </p:nvSpPr>
        <p:spPr>
          <a:xfrm>
            <a:off x="575999" y="207035"/>
            <a:ext cx="11041202" cy="1152002"/>
          </a:xfrm>
          <a:prstGeom prst="rect">
            <a:avLst/>
          </a:prstGeom>
        </p:spPr>
        <p:txBody>
          <a:bodyPr/>
          <a:lstStyle/>
          <a:p>
            <a:pPr/>
            <a:r>
              <a:t>Minutiae and Pores</a:t>
            </a:r>
            <a:r>
              <a:t> </a:t>
            </a:r>
            <a:r>
              <a:t>Matching</a:t>
            </a:r>
          </a:p>
        </p:txBody>
      </p:sp>
      <p:pic>
        <p:nvPicPr>
          <p:cNvPr id="1018" name="image.png" descr="image.png"/>
          <p:cNvPicPr>
            <a:picLocks noChangeAspect="1"/>
          </p:cNvPicPr>
          <p:nvPr/>
        </p:nvPicPr>
        <p:blipFill>
          <a:blip r:embed="rId2">
            <a:extLst/>
          </a:blip>
          <a:stretch>
            <a:fillRect/>
          </a:stretch>
        </p:blipFill>
        <p:spPr>
          <a:xfrm>
            <a:off x="2286000" y="1600200"/>
            <a:ext cx="3468688" cy="4800600"/>
          </a:xfrm>
          <a:prstGeom prst="rect">
            <a:avLst/>
          </a:prstGeom>
          <a:ln w="12700">
            <a:miter lim="400000"/>
          </a:ln>
        </p:spPr>
      </p:pic>
      <p:sp>
        <p:nvSpPr>
          <p:cNvPr id="1019" name="Maximum correlation…"/>
          <p:cNvSpPr txBox="1"/>
          <p:nvPr/>
        </p:nvSpPr>
        <p:spPr>
          <a:xfrm>
            <a:off x="5791200" y="2133600"/>
            <a:ext cx="4660900" cy="4305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41275">
              <a:buClr>
                <a:srgbClr val="000000"/>
              </a:buClr>
              <a:buSzPct val="75000"/>
              <a:buFont typeface="Comic Sans MS"/>
              <a:buChar char="l"/>
              <a:defRPr sz="2400">
                <a:latin typeface="Comic Sans MS"/>
                <a:ea typeface="Comic Sans MS"/>
                <a:cs typeface="Comic Sans MS"/>
                <a:sym typeface="Comic Sans MS"/>
              </a:defRPr>
            </a:pPr>
            <a:r>
              <a:t>Maximum correlation</a:t>
            </a:r>
          </a:p>
          <a:p>
            <a:pPr marL="41275">
              <a:buClr>
                <a:srgbClr val="000000"/>
              </a:buClr>
              <a:buSzPct val="75000"/>
              <a:buFont typeface="Comic Sans MS"/>
              <a:buChar char="l"/>
              <a:defRPr sz="2400">
                <a:latin typeface="Comic Sans MS"/>
                <a:ea typeface="Comic Sans MS"/>
                <a:cs typeface="Comic Sans MS"/>
                <a:sym typeface="Comic Sans MS"/>
              </a:defRPr>
            </a:pPr>
            <a:r>
              <a:t>Orientation</a:t>
            </a:r>
          </a:p>
          <a:p>
            <a:pPr marL="41275">
              <a:buClr>
                <a:srgbClr val="000000"/>
              </a:buClr>
              <a:buSzPct val="75000"/>
              <a:buFont typeface="Comic Sans MS"/>
              <a:buChar char="l"/>
              <a:defRPr sz="2400">
                <a:latin typeface="Comic Sans MS"/>
                <a:ea typeface="Comic Sans MS"/>
                <a:cs typeface="Comic Sans MS"/>
                <a:sym typeface="Comic Sans MS"/>
              </a:defRPr>
            </a:pPr>
            <a:r>
              <a:t>Metric = correlation</a:t>
            </a:r>
          </a:p>
          <a:p>
            <a:pPr marL="41275">
              <a:buClr>
                <a:srgbClr val="000000"/>
              </a:buClr>
              <a:buSzPct val="75000"/>
              <a:buFont typeface="Comic Sans MS"/>
              <a:buChar char="l"/>
              <a:defRPr sz="2400">
                <a:latin typeface="Comic Sans MS"/>
                <a:ea typeface="Comic Sans MS"/>
                <a:cs typeface="Comic Sans MS"/>
                <a:sym typeface="Comic Sans MS"/>
              </a:defRPr>
            </a:pPr>
          </a:p>
          <a:p>
            <a:pPr marL="41275">
              <a:buClr>
                <a:srgbClr val="000000"/>
              </a:buClr>
              <a:buSzPct val="75000"/>
              <a:buFont typeface="Comic Sans MS"/>
              <a:buChar char="l"/>
              <a:defRPr sz="2400">
                <a:latin typeface="Comic Sans MS"/>
                <a:ea typeface="Comic Sans MS"/>
                <a:cs typeface="Comic Sans MS"/>
                <a:sym typeface="Comic Sans MS"/>
              </a:defRPr>
            </a:pPr>
          </a:p>
          <a:p>
            <a:pPr marL="41275">
              <a:buClr>
                <a:srgbClr val="000000"/>
              </a:buClr>
              <a:buSzPct val="75000"/>
              <a:buFont typeface="Comic Sans MS"/>
              <a:buChar char="l"/>
              <a:defRPr sz="2400">
                <a:latin typeface="Comic Sans MS"/>
                <a:ea typeface="Comic Sans MS"/>
                <a:cs typeface="Comic Sans MS"/>
                <a:sym typeface="Comic Sans MS"/>
              </a:defRPr>
            </a:pPr>
          </a:p>
          <a:p>
            <a:pPr marL="41275">
              <a:buClr>
                <a:srgbClr val="000000"/>
              </a:buClr>
              <a:buSzPct val="75000"/>
              <a:buFont typeface="Comic Sans MS"/>
              <a:buChar char="l"/>
              <a:defRPr sz="2400">
                <a:latin typeface="Comic Sans MS"/>
                <a:ea typeface="Comic Sans MS"/>
                <a:cs typeface="Comic Sans MS"/>
                <a:sym typeface="Comic Sans MS"/>
              </a:defRPr>
            </a:pPr>
            <a:r>
              <a:t>Metric = #matching pores </a:t>
            </a:r>
          </a:p>
          <a:p>
            <a:pPr indent="1412875">
              <a:defRPr sz="1600">
                <a:latin typeface="Comic Sans MS"/>
                <a:ea typeface="Comic Sans MS"/>
                <a:cs typeface="Comic Sans MS"/>
                <a:sym typeface="Comic Sans MS"/>
              </a:defRPr>
            </a:pPr>
            <a:r>
              <a:t>=?</a:t>
            </a:r>
          </a:p>
          <a:p>
            <a:pPr marL="41275">
              <a:buClr>
                <a:srgbClr val="000000"/>
              </a:buClr>
              <a:buSzPct val="75000"/>
              <a:buFont typeface="Comic Sans MS"/>
              <a:buChar char="l"/>
              <a:defRPr sz="2400">
                <a:latin typeface="Comic Sans MS"/>
                <a:ea typeface="Comic Sans MS"/>
                <a:cs typeface="Comic Sans MS"/>
                <a:sym typeface="Comic Sans MS"/>
              </a:defRPr>
            </a:pPr>
            <a:r>
              <a:t>Metric = #matching minutiae</a:t>
            </a:r>
          </a:p>
          <a:p>
            <a:pPr indent="1412875">
              <a:defRPr sz="1600">
                <a:latin typeface="Comic Sans MS"/>
                <a:ea typeface="Comic Sans MS"/>
                <a:cs typeface="Comic Sans MS"/>
                <a:sym typeface="Comic Sans MS"/>
              </a:defRPr>
            </a:pPr>
            <a:r>
              <a:t>=(within position and orientation window) </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1022" name="Title 5"/>
          <p:cNvSpPr txBox="1"/>
          <p:nvPr>
            <p:ph type="title"/>
          </p:nvPr>
        </p:nvSpPr>
        <p:spPr>
          <a:xfrm>
            <a:off x="575997" y="1799999"/>
            <a:ext cx="6205129" cy="2386802"/>
          </a:xfrm>
          <a:prstGeom prst="rect">
            <a:avLst/>
          </a:prstGeom>
        </p:spPr>
        <p:txBody>
          <a:bodyPr/>
          <a:lstStyle/>
          <a:p>
            <a:pPr/>
            <a:r>
              <a:t>L1 feature (ridge) matching</a:t>
            </a:r>
          </a:p>
        </p:txBody>
      </p:sp>
      <p:sp>
        <p:nvSpPr>
          <p:cNvPr id="1023" name="Text Placeholder 6"/>
          <p:cNvSpPr txBox="1"/>
          <p:nvPr>
            <p:ph type="body" sz="quarter" idx="1"/>
          </p:nvPr>
        </p:nvSpPr>
        <p:spPr>
          <a:xfrm>
            <a:off x="575999" y="4359600"/>
            <a:ext cx="6096264" cy="1501201"/>
          </a:xfrm>
          <a:prstGeom prst="rect">
            <a:avLst/>
          </a:prstGeom>
        </p:spPr>
        <p:txBody>
          <a:bodyPr/>
          <a:lstStyle/>
          <a:p>
            <a:pPr/>
          </a:p>
        </p:txBody>
      </p:sp>
      <p:sp>
        <p:nvSpPr>
          <p:cNvPr id="1024" name="Slide Number Placeholder 3"/>
          <p:cNvSpPr txBox="1"/>
          <p:nvPr>
            <p:ph type="sldNum" sz="quarter" idx="2"/>
          </p:nvPr>
        </p:nvSpPr>
        <p:spPr>
          <a:xfrm>
            <a:off x="576000" y="6466227"/>
            <a:ext cx="224595"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25" name="Picture Placeholder 10" descr="Picture Placeholder 10"/>
          <p:cNvPicPr>
            <a:picLocks noChangeAspect="1"/>
          </p:cNvPicPr>
          <p:nvPr>
            <p:ph type="pic" idx="13"/>
          </p:nvPr>
        </p:nvPicPr>
        <p:blipFill>
          <a:blip r:embed="rId2">
            <a:extLst/>
          </a:blip>
          <a:stretch>
            <a:fillRect/>
          </a:stretch>
        </p:blipFill>
        <p:spPr>
          <a:prstGeom prst="rect">
            <a:avLst/>
          </a:prstGeom>
        </p:spPr>
      </p:pic>
      <p:pic>
        <p:nvPicPr>
          <p:cNvPr id="1026" name="image.png" descr="image.png"/>
          <p:cNvPicPr>
            <a:picLocks noChangeAspect="1"/>
          </p:cNvPicPr>
          <p:nvPr/>
        </p:nvPicPr>
        <p:blipFill>
          <a:blip r:embed="rId3">
            <a:extLst/>
          </a:blip>
          <a:srcRect l="0" t="0" r="0" b="55188"/>
          <a:stretch>
            <a:fillRect/>
          </a:stretch>
        </p:blipFill>
        <p:spPr>
          <a:xfrm>
            <a:off x="7118311" y="2311787"/>
            <a:ext cx="4629100" cy="2234424"/>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Enhancement"/>
          <p:cNvSpPr txBox="1"/>
          <p:nvPr>
            <p:ph type="body" idx="1"/>
          </p:nvPr>
        </p:nvSpPr>
        <p:spPr>
          <a:xfrm>
            <a:off x="575999" y="1656000"/>
            <a:ext cx="11041202" cy="4464001"/>
          </a:xfrm>
          <a:prstGeom prst="rect">
            <a:avLst/>
          </a:prstGeom>
        </p:spPr>
        <p:txBody>
          <a:bodyPr/>
          <a:lstStyle>
            <a:lvl1pPr marL="0" indent="0">
              <a:buSzTx/>
              <a:buNone/>
            </a:lvl1pPr>
          </a:lstStyle>
          <a:p>
            <a:pPr/>
            <a:r>
              <a:t>Enhancement</a:t>
            </a:r>
          </a:p>
        </p:txBody>
      </p:sp>
      <p:sp>
        <p:nvSpPr>
          <p:cNvPr id="1029" name="Feature Space Correlation based matching"/>
          <p:cNvSpPr txBox="1"/>
          <p:nvPr>
            <p:ph type="title"/>
          </p:nvPr>
        </p:nvSpPr>
        <p:spPr>
          <a:xfrm>
            <a:off x="575999" y="207035"/>
            <a:ext cx="11041202" cy="1152002"/>
          </a:xfrm>
          <a:prstGeom prst="rect">
            <a:avLst/>
          </a:prstGeom>
        </p:spPr>
        <p:txBody>
          <a:bodyPr/>
          <a:lstStyle>
            <a:lvl1pPr>
              <a:defRPr sz="3000"/>
            </a:lvl1pPr>
          </a:lstStyle>
          <a:p>
            <a:pPr/>
            <a:r>
              <a:t>Feature Space Correlation based matching</a:t>
            </a:r>
          </a:p>
        </p:txBody>
      </p:sp>
      <p:pic>
        <p:nvPicPr>
          <p:cNvPr id="1030" name="image.png" descr="image.png"/>
          <p:cNvPicPr>
            <a:picLocks noChangeAspect="1"/>
          </p:cNvPicPr>
          <p:nvPr/>
        </p:nvPicPr>
        <p:blipFill>
          <a:blip r:embed="rId2">
            <a:extLst/>
          </a:blip>
          <a:stretch>
            <a:fillRect/>
          </a:stretch>
        </p:blipFill>
        <p:spPr>
          <a:xfrm>
            <a:off x="2171986" y="2751103"/>
            <a:ext cx="7848027" cy="3362037"/>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2" name="Image" descr="Image"/>
          <p:cNvPicPr>
            <a:picLocks noChangeAspect="1"/>
          </p:cNvPicPr>
          <p:nvPr/>
        </p:nvPicPr>
        <p:blipFill>
          <a:blip r:embed="rId2">
            <a:extLst/>
          </a:blip>
          <a:stretch>
            <a:fillRect/>
          </a:stretch>
        </p:blipFill>
        <p:spPr>
          <a:xfrm>
            <a:off x="3336852" y="4120196"/>
            <a:ext cx="5162493" cy="469613"/>
          </a:xfrm>
          <a:prstGeom prst="rect">
            <a:avLst/>
          </a:prstGeom>
          <a:ln w="12700">
            <a:miter lim="400000"/>
          </a:ln>
        </p:spPr>
      </p:pic>
      <p:pic>
        <p:nvPicPr>
          <p:cNvPr id="1033" name="image.png" descr="image.png"/>
          <p:cNvPicPr>
            <a:picLocks noChangeAspect="1"/>
          </p:cNvPicPr>
          <p:nvPr/>
        </p:nvPicPr>
        <p:blipFill>
          <a:blip r:embed="rId3">
            <a:extLst/>
          </a:blip>
          <a:srcRect l="0" t="0" r="0" b="55188"/>
          <a:stretch>
            <a:fillRect/>
          </a:stretch>
        </p:blipFill>
        <p:spPr>
          <a:xfrm>
            <a:off x="3403696" y="1507403"/>
            <a:ext cx="5028661" cy="2427288"/>
          </a:xfrm>
          <a:prstGeom prst="rect">
            <a:avLst/>
          </a:prstGeom>
          <a:ln>
            <a:solidFill>
              <a:srgbClr val="000000"/>
            </a:solidFill>
            <a:miter lim="400000"/>
          </a:ln>
        </p:spPr>
      </p:pic>
      <p:pic>
        <p:nvPicPr>
          <p:cNvPr id="1034" name="Image" descr="Image"/>
          <p:cNvPicPr>
            <a:picLocks noChangeAspect="1"/>
          </p:cNvPicPr>
          <p:nvPr/>
        </p:nvPicPr>
        <p:blipFill>
          <a:blip r:embed="rId4">
            <a:extLst/>
          </a:blip>
          <a:stretch>
            <a:fillRect/>
          </a:stretch>
        </p:blipFill>
        <p:spPr>
          <a:xfrm>
            <a:off x="3250407" y="4674184"/>
            <a:ext cx="1472743" cy="469613"/>
          </a:xfrm>
          <a:prstGeom prst="rect">
            <a:avLst/>
          </a:prstGeom>
          <a:ln w="12700">
            <a:miter lim="400000"/>
          </a:ln>
        </p:spPr>
      </p:pic>
      <p:pic>
        <p:nvPicPr>
          <p:cNvPr id="1035" name="Image" descr="Image"/>
          <p:cNvPicPr>
            <a:picLocks noChangeAspect="1"/>
          </p:cNvPicPr>
          <p:nvPr/>
        </p:nvPicPr>
        <p:blipFill>
          <a:blip r:embed="rId5">
            <a:extLst/>
          </a:blip>
          <a:stretch>
            <a:fillRect/>
          </a:stretch>
        </p:blipFill>
        <p:spPr>
          <a:xfrm>
            <a:off x="3839767" y="5420981"/>
            <a:ext cx="3896815" cy="745959"/>
          </a:xfrm>
          <a:prstGeom prst="rect">
            <a:avLst/>
          </a:prstGeom>
          <a:ln w="12700">
            <a:miter lim="400000"/>
          </a:ln>
        </p:spPr>
      </p:pic>
      <p:sp>
        <p:nvSpPr>
          <p:cNvPr id="1036" name="Content Placeholder 1"/>
          <p:cNvSpPr txBox="1"/>
          <p:nvPr>
            <p:ph type="body" idx="1"/>
          </p:nvPr>
        </p:nvSpPr>
        <p:spPr>
          <a:xfrm>
            <a:off x="575999" y="1656000"/>
            <a:ext cx="11041202" cy="4464001"/>
          </a:xfrm>
          <a:prstGeom prst="rect">
            <a:avLst/>
          </a:prstGeom>
        </p:spPr>
        <p:txBody>
          <a:bodyPr/>
          <a:lstStyle/>
          <a:p>
            <a:pPr/>
          </a:p>
        </p:txBody>
      </p:sp>
      <p:sp>
        <p:nvSpPr>
          <p:cNvPr id="1037" name="Feature Space Correlation based matching"/>
          <p:cNvSpPr txBox="1"/>
          <p:nvPr>
            <p:ph type="title"/>
          </p:nvPr>
        </p:nvSpPr>
        <p:spPr>
          <a:xfrm>
            <a:off x="575999" y="207035"/>
            <a:ext cx="11041202" cy="1152002"/>
          </a:xfrm>
          <a:prstGeom prst="rect">
            <a:avLst/>
          </a:prstGeom>
        </p:spPr>
        <p:txBody>
          <a:bodyPr/>
          <a:lstStyle>
            <a:lvl1pPr>
              <a:defRPr sz="3000"/>
            </a:lvl1pPr>
          </a:lstStyle>
          <a:p>
            <a:pPr/>
            <a:r>
              <a:t>Feature Space Correlation based matching</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Content Placeholder 1"/>
          <p:cNvSpPr txBox="1"/>
          <p:nvPr>
            <p:ph type="body" idx="1"/>
          </p:nvPr>
        </p:nvSpPr>
        <p:spPr>
          <a:xfrm>
            <a:off x="575999" y="1656000"/>
            <a:ext cx="11041202" cy="4464001"/>
          </a:xfrm>
          <a:prstGeom prst="rect">
            <a:avLst/>
          </a:prstGeom>
        </p:spPr>
        <p:txBody>
          <a:bodyPr/>
          <a:lstStyle/>
          <a:p>
            <a:pPr/>
          </a:p>
        </p:txBody>
      </p:sp>
      <p:sp>
        <p:nvSpPr>
          <p:cNvPr id="1040" name="Feature Space Correlation based matching"/>
          <p:cNvSpPr txBox="1"/>
          <p:nvPr>
            <p:ph type="title"/>
          </p:nvPr>
        </p:nvSpPr>
        <p:spPr>
          <a:xfrm>
            <a:off x="575999" y="207035"/>
            <a:ext cx="11041202" cy="1152002"/>
          </a:xfrm>
          <a:prstGeom prst="rect">
            <a:avLst/>
          </a:prstGeom>
        </p:spPr>
        <p:txBody>
          <a:bodyPr/>
          <a:lstStyle>
            <a:lvl1pPr>
              <a:defRPr sz="3000"/>
            </a:lvl1pPr>
          </a:lstStyle>
          <a:p>
            <a:pPr/>
            <a:r>
              <a:t>Feature Space Correlation based matching</a:t>
            </a:r>
          </a:p>
        </p:txBody>
      </p:sp>
      <p:pic>
        <p:nvPicPr>
          <p:cNvPr id="1041" name="Image" descr="Image"/>
          <p:cNvPicPr>
            <a:picLocks noChangeAspect="1"/>
          </p:cNvPicPr>
          <p:nvPr/>
        </p:nvPicPr>
        <p:blipFill>
          <a:blip r:embed="rId2">
            <a:extLst/>
          </a:blip>
          <a:stretch>
            <a:fillRect/>
          </a:stretch>
        </p:blipFill>
        <p:spPr>
          <a:xfrm>
            <a:off x="3640944" y="1504213"/>
            <a:ext cx="4910111" cy="4748985"/>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Content Placeholder 1"/>
          <p:cNvSpPr txBox="1"/>
          <p:nvPr>
            <p:ph type="body" idx="1"/>
          </p:nvPr>
        </p:nvSpPr>
        <p:spPr>
          <a:xfrm>
            <a:off x="575999" y="1656000"/>
            <a:ext cx="11041202" cy="4464001"/>
          </a:xfrm>
          <a:prstGeom prst="rect">
            <a:avLst/>
          </a:prstGeom>
        </p:spPr>
        <p:txBody>
          <a:bodyPr/>
          <a:lstStyle/>
          <a:p>
            <a:pPr/>
          </a:p>
        </p:txBody>
      </p:sp>
      <p:sp>
        <p:nvSpPr>
          <p:cNvPr id="1044" name="Feature Space Correlation based matching"/>
          <p:cNvSpPr txBox="1"/>
          <p:nvPr>
            <p:ph type="title"/>
          </p:nvPr>
        </p:nvSpPr>
        <p:spPr>
          <a:xfrm>
            <a:off x="575999" y="207035"/>
            <a:ext cx="11041202" cy="1152002"/>
          </a:xfrm>
          <a:prstGeom prst="rect">
            <a:avLst/>
          </a:prstGeom>
        </p:spPr>
        <p:txBody>
          <a:bodyPr/>
          <a:lstStyle>
            <a:lvl1pPr>
              <a:defRPr sz="3000"/>
            </a:lvl1pPr>
          </a:lstStyle>
          <a:p>
            <a:pPr/>
            <a:r>
              <a:t>Feature Space Correlation based matching</a:t>
            </a:r>
          </a:p>
        </p:txBody>
      </p:sp>
      <p:pic>
        <p:nvPicPr>
          <p:cNvPr id="1045" name="image.png" descr="image.png"/>
          <p:cNvPicPr>
            <a:picLocks noChangeAspect="1"/>
          </p:cNvPicPr>
          <p:nvPr/>
        </p:nvPicPr>
        <p:blipFill>
          <a:blip r:embed="rId2">
            <a:extLst/>
          </a:blip>
          <a:stretch>
            <a:fillRect/>
          </a:stretch>
        </p:blipFill>
        <p:spPr>
          <a:xfrm>
            <a:off x="1993157" y="2804708"/>
            <a:ext cx="4000502" cy="2335214"/>
          </a:xfrm>
          <a:prstGeom prst="rect">
            <a:avLst/>
          </a:prstGeom>
          <a:ln w="12700">
            <a:miter lim="400000"/>
          </a:ln>
        </p:spPr>
      </p:pic>
      <p:pic>
        <p:nvPicPr>
          <p:cNvPr id="1046" name="image.png" descr="image.png"/>
          <p:cNvPicPr>
            <a:picLocks noChangeAspect="1"/>
          </p:cNvPicPr>
          <p:nvPr/>
        </p:nvPicPr>
        <p:blipFill>
          <a:blip r:embed="rId3">
            <a:extLst/>
          </a:blip>
          <a:stretch>
            <a:fillRect/>
          </a:stretch>
        </p:blipFill>
        <p:spPr>
          <a:xfrm>
            <a:off x="6327776" y="1676400"/>
            <a:ext cx="3763964" cy="2209800"/>
          </a:xfrm>
          <a:prstGeom prst="rect">
            <a:avLst/>
          </a:prstGeom>
          <a:ln w="12700">
            <a:miter lim="400000"/>
          </a:ln>
        </p:spPr>
      </p:pic>
      <p:sp>
        <p:nvSpPr>
          <p:cNvPr id="1047" name="Gabor Filtering along 8 orientations…"/>
          <p:cNvSpPr txBox="1"/>
          <p:nvPr/>
        </p:nvSpPr>
        <p:spPr>
          <a:xfrm>
            <a:off x="1976845" y="1677379"/>
            <a:ext cx="4164380" cy="94419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marL="41275">
              <a:buClr>
                <a:srgbClr val="000000"/>
              </a:buClr>
              <a:buSzPct val="75000"/>
              <a:buChar char="•"/>
              <a:defRPr sz="2000"/>
            </a:pPr>
            <a:r>
              <a:t>Gabor Filtering along 8 orientations</a:t>
            </a:r>
          </a:p>
          <a:p>
            <a:pPr marL="41275">
              <a:buClr>
                <a:srgbClr val="000000"/>
              </a:buClr>
              <a:buSzPct val="75000"/>
              <a:buChar char="•"/>
              <a:defRPr sz="2000"/>
            </a:pPr>
            <a:r>
              <a:t>Standard Deviation map</a:t>
            </a:r>
          </a:p>
          <a:p>
            <a:pPr marL="41275">
              <a:buClr>
                <a:srgbClr val="000000"/>
              </a:buClr>
              <a:buSzPct val="75000"/>
              <a:buChar char="•"/>
              <a:defRPr sz="2000"/>
            </a:pPr>
            <a:r>
              <a:t>Ridge Feature map</a:t>
            </a:r>
          </a:p>
        </p:txBody>
      </p:sp>
      <p:pic>
        <p:nvPicPr>
          <p:cNvPr id="1048" name="image.png" descr="image.png"/>
          <p:cNvPicPr>
            <a:picLocks noChangeAspect="1"/>
          </p:cNvPicPr>
          <p:nvPr/>
        </p:nvPicPr>
        <p:blipFill>
          <a:blip r:embed="rId4">
            <a:extLst/>
          </a:blip>
          <a:stretch>
            <a:fillRect/>
          </a:stretch>
        </p:blipFill>
        <p:spPr>
          <a:xfrm>
            <a:off x="6307137" y="4038600"/>
            <a:ext cx="3806827" cy="2209800"/>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1. Determine Fingerprint Class (Arch, Loop, …)…"/>
          <p:cNvSpPr txBox="1"/>
          <p:nvPr>
            <p:ph type="body" idx="1"/>
          </p:nvPr>
        </p:nvSpPr>
        <p:spPr>
          <a:xfrm>
            <a:off x="575999" y="1656000"/>
            <a:ext cx="11041202" cy="4464001"/>
          </a:xfrm>
          <a:prstGeom prst="rect">
            <a:avLst/>
          </a:prstGeom>
        </p:spPr>
        <p:txBody>
          <a:bodyPr/>
          <a:lstStyle/>
          <a:p>
            <a:pPr marL="342900" indent="-301625">
              <a:buSzTx/>
              <a:buNone/>
            </a:pPr>
            <a:r>
              <a:t>1. Determine Fingerprint Class (Arch, Loop, …)</a:t>
            </a:r>
          </a:p>
          <a:p>
            <a:pPr marL="342900" indent="-301625">
              <a:buSzTx/>
              <a:buNone/>
            </a:pPr>
          </a:p>
          <a:p>
            <a:pPr marL="342900" indent="-301625">
              <a:buSzTx/>
              <a:buNone/>
            </a:pPr>
          </a:p>
          <a:p>
            <a:pPr marL="342900" indent="-301625">
              <a:buSzTx/>
              <a:buNone/>
            </a:pPr>
          </a:p>
          <a:p>
            <a:pPr marL="342900" indent="-301625">
              <a:buSzTx/>
              <a:buNone/>
            </a:pPr>
            <a:r>
              <a:t>2. Constrain further using ridge density (between cores and deltas)</a:t>
            </a:r>
          </a:p>
          <a:p>
            <a:pPr marL="342900" indent="-301625">
              <a:buSzTx/>
              <a:buNone/>
            </a:pPr>
            <a:r>
              <a:t>3. Perform Minutiae based matching</a:t>
            </a:r>
          </a:p>
        </p:txBody>
      </p:sp>
      <p:sp>
        <p:nvSpPr>
          <p:cNvPr id="1051" name="Multilevel Classification and Matching"/>
          <p:cNvSpPr txBox="1"/>
          <p:nvPr>
            <p:ph type="title"/>
          </p:nvPr>
        </p:nvSpPr>
        <p:spPr>
          <a:xfrm>
            <a:off x="575999" y="207035"/>
            <a:ext cx="11041202" cy="1152002"/>
          </a:xfrm>
          <a:prstGeom prst="rect">
            <a:avLst/>
          </a:prstGeom>
        </p:spPr>
        <p:txBody>
          <a:bodyPr/>
          <a:lstStyle/>
          <a:p>
            <a:pPr/>
            <a:r>
              <a:t>Multilevel Classification and Matching</a:t>
            </a:r>
          </a:p>
        </p:txBody>
      </p:sp>
      <p:pic>
        <p:nvPicPr>
          <p:cNvPr id="1052" name="image.png" descr="image.png"/>
          <p:cNvPicPr>
            <a:picLocks noChangeAspect="1"/>
          </p:cNvPicPr>
          <p:nvPr/>
        </p:nvPicPr>
        <p:blipFill>
          <a:blip r:embed="rId2">
            <a:extLst/>
          </a:blip>
          <a:stretch>
            <a:fillRect/>
          </a:stretch>
        </p:blipFill>
        <p:spPr>
          <a:xfrm>
            <a:off x="2224635" y="2153268"/>
            <a:ext cx="7467601" cy="1546226"/>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1055" name="Content Placeholder 1"/>
          <p:cNvSpPr txBox="1"/>
          <p:nvPr>
            <p:ph type="body" idx="1"/>
          </p:nvPr>
        </p:nvSpPr>
        <p:spPr>
          <a:xfrm>
            <a:off x="575999" y="1656000"/>
            <a:ext cx="11041202" cy="4464001"/>
          </a:xfrm>
          <a:prstGeom prst="rect">
            <a:avLst/>
          </a:prstGeom>
        </p:spPr>
        <p:txBody>
          <a:bodyPr/>
          <a:lstStyle/>
          <a:p>
            <a:pPr/>
          </a:p>
        </p:txBody>
      </p:sp>
      <p:sp>
        <p:nvSpPr>
          <p:cNvPr id="1056" name="Slide Number Placeholder 3"/>
          <p:cNvSpPr txBox="1"/>
          <p:nvPr>
            <p:ph type="sldNum" sz="quarter" idx="2"/>
          </p:nvPr>
        </p:nvSpPr>
        <p:spPr>
          <a:xfrm>
            <a:off x="576000" y="6466227"/>
            <a:ext cx="215169"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7" name="Title 4"/>
          <p:cNvSpPr txBox="1"/>
          <p:nvPr>
            <p:ph type="title"/>
          </p:nvPr>
        </p:nvSpPr>
        <p:spPr>
          <a:xfrm>
            <a:off x="575999" y="207035"/>
            <a:ext cx="11041202" cy="1152002"/>
          </a:xfrm>
          <a:prstGeom prst="rect">
            <a:avLst/>
          </a:prstGeom>
        </p:spPr>
        <p:txBody>
          <a:bodyPr/>
          <a:lstStyle/>
          <a:p>
            <a:pPr/>
            <a:r>
              <a:t>Individuality of Fingerprints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ame finger, different prints"/>
          <p:cNvSpPr txBox="1"/>
          <p:nvPr>
            <p:ph type="title"/>
          </p:nvPr>
        </p:nvSpPr>
        <p:spPr>
          <a:xfrm>
            <a:off x="575999" y="207035"/>
            <a:ext cx="11041202" cy="1152002"/>
          </a:xfrm>
          <a:prstGeom prst="rect">
            <a:avLst/>
          </a:prstGeom>
        </p:spPr>
        <p:txBody>
          <a:bodyPr/>
          <a:lstStyle/>
          <a:p>
            <a:pPr/>
            <a:r>
              <a:t>Same finger, different </a:t>
            </a:r>
            <a:r>
              <a:t>FP</a:t>
            </a:r>
          </a:p>
        </p:txBody>
      </p:sp>
      <p:pic>
        <p:nvPicPr>
          <p:cNvPr id="289" name="Image" descr="Image"/>
          <p:cNvPicPr>
            <a:picLocks noChangeAspect="1"/>
          </p:cNvPicPr>
          <p:nvPr/>
        </p:nvPicPr>
        <p:blipFill>
          <a:blip r:embed="rId2">
            <a:extLst/>
          </a:blip>
          <a:stretch>
            <a:fillRect/>
          </a:stretch>
        </p:blipFill>
        <p:spPr>
          <a:xfrm>
            <a:off x="2311623" y="1359034"/>
            <a:ext cx="7487568" cy="4550699"/>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1060" name="Title 1"/>
          <p:cNvSpPr txBox="1"/>
          <p:nvPr>
            <p:ph type="title"/>
          </p:nvPr>
        </p:nvSpPr>
        <p:spPr>
          <a:xfrm>
            <a:off x="575998" y="1799999"/>
            <a:ext cx="6096525" cy="2386802"/>
          </a:xfrm>
          <a:prstGeom prst="rect">
            <a:avLst/>
          </a:prstGeom>
        </p:spPr>
        <p:txBody>
          <a:bodyPr/>
          <a:lstStyle/>
          <a:p>
            <a:pPr/>
            <a:r>
              <a:t>FP evaluation</a:t>
            </a:r>
          </a:p>
        </p:txBody>
      </p:sp>
      <p:sp>
        <p:nvSpPr>
          <p:cNvPr id="1061" name="Text Placeholder 2"/>
          <p:cNvSpPr txBox="1"/>
          <p:nvPr>
            <p:ph type="body" sz="quarter" idx="1"/>
          </p:nvPr>
        </p:nvSpPr>
        <p:spPr>
          <a:xfrm>
            <a:off x="575999" y="4359600"/>
            <a:ext cx="6096264" cy="1501201"/>
          </a:xfrm>
          <a:prstGeom prst="rect">
            <a:avLst/>
          </a:prstGeom>
        </p:spPr>
        <p:txBody>
          <a:bodyPr/>
          <a:lstStyle/>
          <a:p>
            <a:pPr/>
          </a:p>
        </p:txBody>
      </p:sp>
      <p:sp>
        <p:nvSpPr>
          <p:cNvPr id="1062" name="Slide Number Placeholder 4"/>
          <p:cNvSpPr txBox="1"/>
          <p:nvPr>
            <p:ph type="sldNum" sz="quarter" idx="2"/>
          </p:nvPr>
        </p:nvSpPr>
        <p:spPr>
          <a:xfrm>
            <a:off x="576000" y="6466227"/>
            <a:ext cx="215169"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63"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1064" name="Picture Placeholder 6" descr="Picture Placeholder 6"/>
          <p:cNvPicPr>
            <a:picLocks noChangeAspect="1"/>
          </p:cNvPicPr>
          <p:nvPr>
            <p:ph type="pic" idx="14"/>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Biometrics System Concepts (Course HJ59, K.U.Leuven) – D. Vandermeulen – Fingerprint Recognition"/>
          <p:cNvSpPr txBox="1"/>
          <p:nvPr/>
        </p:nvSpPr>
        <p:spPr>
          <a:xfrm>
            <a:off x="3710223" y="6508749"/>
            <a:ext cx="5546254" cy="241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900">
                <a:solidFill>
                  <a:srgbClr val="BFBFBF"/>
                </a:solidFill>
                <a:uFill>
                  <a:solidFill>
                    <a:srgbClr val="BFBFBF"/>
                  </a:solidFill>
                </a:uFill>
                <a:latin typeface="Comic Sans MS"/>
                <a:ea typeface="Comic Sans MS"/>
                <a:cs typeface="Comic Sans MS"/>
                <a:sym typeface="Comic Sans MS"/>
              </a:defRPr>
            </a:lvl1pPr>
          </a:lstStyle>
          <a:p>
            <a:pPr/>
            <a:r>
              <a:t>Biometrics System Concepts (Course HJ59, K.U.Leuven) – D. Vandermeulen – Fingerprint Recognition  </a:t>
            </a:r>
          </a:p>
        </p:txBody>
      </p:sp>
      <p:sp>
        <p:nvSpPr>
          <p:cNvPr id="1067" name="Content Placeholder 1"/>
          <p:cNvSpPr txBox="1"/>
          <p:nvPr>
            <p:ph type="body" idx="1"/>
          </p:nvPr>
        </p:nvSpPr>
        <p:spPr>
          <a:xfrm>
            <a:off x="575999" y="1656000"/>
            <a:ext cx="11041202" cy="4464001"/>
          </a:xfrm>
          <a:prstGeom prst="rect">
            <a:avLst/>
          </a:prstGeom>
        </p:spPr>
        <p:txBody>
          <a:bodyPr/>
          <a:lstStyle/>
          <a:p>
            <a:pPr/>
          </a:p>
        </p:txBody>
      </p:sp>
      <p:sp>
        <p:nvSpPr>
          <p:cNvPr id="1068" name="FVC’2000 Database"/>
          <p:cNvSpPr txBox="1"/>
          <p:nvPr>
            <p:ph type="title"/>
          </p:nvPr>
        </p:nvSpPr>
        <p:spPr>
          <a:xfrm>
            <a:off x="575999" y="207035"/>
            <a:ext cx="11041202" cy="1152002"/>
          </a:xfrm>
          <a:prstGeom prst="rect">
            <a:avLst/>
          </a:prstGeom>
        </p:spPr>
        <p:txBody>
          <a:bodyPr/>
          <a:lstStyle/>
          <a:p>
            <a:pPr/>
            <a:r>
              <a:t>FVC’2000 Database</a:t>
            </a:r>
          </a:p>
        </p:txBody>
      </p:sp>
      <p:pic>
        <p:nvPicPr>
          <p:cNvPr id="1069" name="image.png" descr="image.png"/>
          <p:cNvPicPr>
            <a:picLocks noChangeAspect="1"/>
          </p:cNvPicPr>
          <p:nvPr/>
        </p:nvPicPr>
        <p:blipFill>
          <a:blip r:embed="rId2">
            <a:extLst/>
          </a:blip>
          <a:stretch>
            <a:fillRect/>
          </a:stretch>
        </p:blipFill>
        <p:spPr>
          <a:xfrm>
            <a:off x="2324099" y="1495045"/>
            <a:ext cx="7543803" cy="5041903"/>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Content Placeholder 1"/>
          <p:cNvSpPr txBox="1"/>
          <p:nvPr>
            <p:ph type="body" idx="1"/>
          </p:nvPr>
        </p:nvSpPr>
        <p:spPr>
          <a:xfrm>
            <a:off x="575999" y="1656000"/>
            <a:ext cx="11041202" cy="4464001"/>
          </a:xfrm>
          <a:prstGeom prst="rect">
            <a:avLst/>
          </a:prstGeom>
        </p:spPr>
        <p:txBody>
          <a:bodyPr/>
          <a:lstStyle/>
          <a:p>
            <a:pPr/>
          </a:p>
        </p:txBody>
      </p:sp>
      <p:sp>
        <p:nvSpPr>
          <p:cNvPr id="1072" name="FVC’2000 Results"/>
          <p:cNvSpPr txBox="1"/>
          <p:nvPr>
            <p:ph type="title"/>
          </p:nvPr>
        </p:nvSpPr>
        <p:spPr>
          <a:xfrm>
            <a:off x="575999" y="207035"/>
            <a:ext cx="11041202" cy="1152002"/>
          </a:xfrm>
          <a:prstGeom prst="rect">
            <a:avLst/>
          </a:prstGeom>
        </p:spPr>
        <p:txBody>
          <a:bodyPr/>
          <a:lstStyle/>
          <a:p>
            <a:pPr/>
            <a:r>
              <a:t>FVC’2000 Results</a:t>
            </a:r>
          </a:p>
        </p:txBody>
      </p:sp>
      <p:pic>
        <p:nvPicPr>
          <p:cNvPr id="1073" name="image.png" descr="image.png"/>
          <p:cNvPicPr>
            <a:picLocks noChangeAspect="1"/>
          </p:cNvPicPr>
          <p:nvPr/>
        </p:nvPicPr>
        <p:blipFill>
          <a:blip r:embed="rId2">
            <a:extLst/>
          </a:blip>
          <a:srcRect l="0" t="0" r="2436" b="0"/>
          <a:stretch>
            <a:fillRect/>
          </a:stretch>
        </p:blipFill>
        <p:spPr>
          <a:xfrm>
            <a:off x="1524000" y="1905000"/>
            <a:ext cx="9153526" cy="4133850"/>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Content Placeholder 1"/>
          <p:cNvSpPr txBox="1"/>
          <p:nvPr>
            <p:ph type="body" idx="1"/>
          </p:nvPr>
        </p:nvSpPr>
        <p:spPr>
          <a:xfrm>
            <a:off x="575999" y="1656000"/>
            <a:ext cx="11041202" cy="4464001"/>
          </a:xfrm>
          <a:prstGeom prst="rect">
            <a:avLst/>
          </a:prstGeom>
        </p:spPr>
        <p:txBody>
          <a:bodyPr/>
          <a:lstStyle/>
          <a:p>
            <a:pPr/>
          </a:p>
        </p:txBody>
      </p:sp>
      <p:sp>
        <p:nvSpPr>
          <p:cNvPr id="1076" name="FVC’2002"/>
          <p:cNvSpPr txBox="1"/>
          <p:nvPr>
            <p:ph type="title"/>
          </p:nvPr>
        </p:nvSpPr>
        <p:spPr>
          <a:xfrm>
            <a:off x="575999" y="207035"/>
            <a:ext cx="11041202" cy="1152002"/>
          </a:xfrm>
          <a:prstGeom prst="rect">
            <a:avLst/>
          </a:prstGeom>
        </p:spPr>
        <p:txBody>
          <a:bodyPr/>
          <a:lstStyle/>
          <a:p>
            <a:pPr/>
            <a:r>
              <a:t>FVC’2002</a:t>
            </a:r>
          </a:p>
        </p:txBody>
      </p:sp>
      <p:pic>
        <p:nvPicPr>
          <p:cNvPr id="1077" name="image.pdf" descr="image.pdf"/>
          <p:cNvPicPr>
            <a:picLocks noChangeAspect="1"/>
          </p:cNvPicPr>
          <p:nvPr/>
        </p:nvPicPr>
        <p:blipFill>
          <a:blip r:embed="rId2">
            <a:extLst/>
          </a:blip>
          <a:srcRect l="0" t="0" r="0" b="48913"/>
          <a:stretch>
            <a:fillRect/>
          </a:stretch>
        </p:blipFill>
        <p:spPr>
          <a:xfrm>
            <a:off x="2566986" y="1916112"/>
            <a:ext cx="7439027" cy="3816353"/>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9" name="Different (more difficult) databases"/>
          <p:cNvSpPr txBox="1"/>
          <p:nvPr>
            <p:ph type="body" idx="1"/>
          </p:nvPr>
        </p:nvSpPr>
        <p:spPr>
          <a:xfrm>
            <a:off x="575999" y="1656000"/>
            <a:ext cx="11041202" cy="4464001"/>
          </a:xfrm>
          <a:prstGeom prst="rect">
            <a:avLst/>
          </a:prstGeom>
        </p:spPr>
        <p:txBody>
          <a:bodyPr/>
          <a:lstStyle>
            <a:lvl1pPr marL="0" indent="0">
              <a:buSzTx/>
              <a:buNone/>
            </a:lvl1pPr>
          </a:lstStyle>
          <a:p>
            <a:pPr/>
            <a:r>
              <a:t>Different (more difficult) databases</a:t>
            </a:r>
          </a:p>
        </p:txBody>
      </p:sp>
      <p:sp>
        <p:nvSpPr>
          <p:cNvPr id="1080" name="FVC’2004"/>
          <p:cNvSpPr txBox="1"/>
          <p:nvPr>
            <p:ph type="title"/>
          </p:nvPr>
        </p:nvSpPr>
        <p:spPr>
          <a:xfrm>
            <a:off x="575999" y="207035"/>
            <a:ext cx="11041202" cy="1152002"/>
          </a:xfrm>
          <a:prstGeom prst="rect">
            <a:avLst/>
          </a:prstGeom>
        </p:spPr>
        <p:txBody>
          <a:bodyPr/>
          <a:lstStyle/>
          <a:p>
            <a:pPr/>
            <a:r>
              <a:t>FVC’2004</a:t>
            </a:r>
          </a:p>
        </p:txBody>
      </p:sp>
      <p:pic>
        <p:nvPicPr>
          <p:cNvPr id="1081" name="Image" descr="Image"/>
          <p:cNvPicPr>
            <a:picLocks noChangeAspect="1"/>
          </p:cNvPicPr>
          <p:nvPr/>
        </p:nvPicPr>
        <p:blipFill>
          <a:blip r:embed="rId2">
            <a:extLst/>
          </a:blip>
          <a:stretch>
            <a:fillRect/>
          </a:stretch>
        </p:blipFill>
        <p:spPr>
          <a:xfrm>
            <a:off x="2092704" y="361295"/>
            <a:ext cx="7428642" cy="1347509"/>
          </a:xfrm>
          <a:prstGeom prst="rect">
            <a:avLst/>
          </a:prstGeom>
          <a:ln w="12700">
            <a:miter lim="400000"/>
          </a:ln>
        </p:spPr>
      </p:pic>
      <p:pic>
        <p:nvPicPr>
          <p:cNvPr id="1082" name="Image" descr="Image"/>
          <p:cNvPicPr>
            <a:picLocks noChangeAspect="1"/>
          </p:cNvPicPr>
          <p:nvPr/>
        </p:nvPicPr>
        <p:blipFill>
          <a:blip r:embed="rId3">
            <a:extLst/>
          </a:blip>
          <a:stretch>
            <a:fillRect/>
          </a:stretch>
        </p:blipFill>
        <p:spPr>
          <a:xfrm>
            <a:off x="1802321" y="2260351"/>
            <a:ext cx="8587360" cy="541798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Content Placeholder 2"/>
          <p:cNvSpPr txBox="1"/>
          <p:nvPr>
            <p:ph type="body" idx="1"/>
          </p:nvPr>
        </p:nvSpPr>
        <p:spPr>
          <a:xfrm>
            <a:off x="575999" y="1656000"/>
            <a:ext cx="11041202" cy="4464001"/>
          </a:xfrm>
          <a:prstGeom prst="rect">
            <a:avLst/>
          </a:prstGeom>
        </p:spPr>
        <p:txBody>
          <a:bodyPr/>
          <a:lstStyle/>
          <a:p>
            <a:pPr/>
          </a:p>
        </p:txBody>
      </p:sp>
      <p:sp>
        <p:nvSpPr>
          <p:cNvPr id="1085" name="Title 1"/>
          <p:cNvSpPr txBox="1"/>
          <p:nvPr>
            <p:ph type="title"/>
          </p:nvPr>
        </p:nvSpPr>
        <p:spPr>
          <a:xfrm>
            <a:off x="575999" y="207035"/>
            <a:ext cx="11041202" cy="1152002"/>
          </a:xfrm>
          <a:prstGeom prst="rect">
            <a:avLst/>
          </a:prstGeom>
        </p:spPr>
        <p:txBody>
          <a:bodyPr/>
          <a:lstStyle/>
          <a:p>
            <a:pPr/>
          </a:p>
        </p:txBody>
      </p:sp>
      <p:pic>
        <p:nvPicPr>
          <p:cNvPr id="1086" name="Image" descr="Image"/>
          <p:cNvPicPr>
            <a:picLocks noChangeAspect="1"/>
          </p:cNvPicPr>
          <p:nvPr/>
        </p:nvPicPr>
        <p:blipFill>
          <a:blip r:embed="rId2">
            <a:extLst/>
          </a:blip>
          <a:stretch>
            <a:fillRect/>
          </a:stretch>
        </p:blipFill>
        <p:spPr>
          <a:xfrm>
            <a:off x="2392645" y="416227"/>
            <a:ext cx="7014531" cy="891078"/>
          </a:xfrm>
          <a:prstGeom prst="rect">
            <a:avLst/>
          </a:prstGeom>
          <a:ln w="12700">
            <a:miter lim="400000"/>
          </a:ln>
        </p:spPr>
      </p:pic>
      <p:pic>
        <p:nvPicPr>
          <p:cNvPr id="1087" name="Image" descr="Image"/>
          <p:cNvPicPr>
            <a:picLocks noChangeAspect="1"/>
          </p:cNvPicPr>
          <p:nvPr/>
        </p:nvPicPr>
        <p:blipFill>
          <a:blip r:embed="rId3">
            <a:extLst/>
          </a:blip>
          <a:stretch>
            <a:fillRect/>
          </a:stretch>
        </p:blipFill>
        <p:spPr>
          <a:xfrm>
            <a:off x="1999353" y="1936381"/>
            <a:ext cx="8437686" cy="4102103"/>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Content Placeholder 1"/>
          <p:cNvSpPr txBox="1"/>
          <p:nvPr>
            <p:ph type="body" idx="1"/>
          </p:nvPr>
        </p:nvSpPr>
        <p:spPr>
          <a:xfrm>
            <a:off x="575999" y="1656000"/>
            <a:ext cx="11041202" cy="4464001"/>
          </a:xfrm>
          <a:prstGeom prst="rect">
            <a:avLst/>
          </a:prstGeom>
        </p:spPr>
        <p:txBody>
          <a:bodyPr/>
          <a:lstStyle/>
          <a:p>
            <a:pPr/>
          </a:p>
        </p:txBody>
      </p:sp>
      <p:sp>
        <p:nvSpPr>
          <p:cNvPr id="1090" name="Comparison of Biometrics Technologies"/>
          <p:cNvSpPr txBox="1"/>
          <p:nvPr>
            <p:ph type="title"/>
          </p:nvPr>
        </p:nvSpPr>
        <p:spPr>
          <a:xfrm>
            <a:off x="575999" y="207035"/>
            <a:ext cx="11041202" cy="1152002"/>
          </a:xfrm>
          <a:prstGeom prst="rect">
            <a:avLst/>
          </a:prstGeom>
        </p:spPr>
        <p:txBody>
          <a:bodyPr/>
          <a:lstStyle>
            <a:lvl1pPr>
              <a:defRPr sz="3200"/>
            </a:lvl1pPr>
          </a:lstStyle>
          <a:p>
            <a:pPr/>
            <a:r>
              <a:t>Comparison of Biometrics Technologies</a:t>
            </a:r>
          </a:p>
        </p:txBody>
      </p:sp>
      <p:pic>
        <p:nvPicPr>
          <p:cNvPr id="1091" name="image.png" descr="image.png"/>
          <p:cNvPicPr>
            <a:picLocks noChangeAspect="1"/>
          </p:cNvPicPr>
          <p:nvPr/>
        </p:nvPicPr>
        <p:blipFill>
          <a:blip r:embed="rId2">
            <a:extLst/>
          </a:blip>
          <a:stretch>
            <a:fillRect/>
          </a:stretch>
        </p:blipFill>
        <p:spPr>
          <a:xfrm>
            <a:off x="1524000" y="2590800"/>
            <a:ext cx="9001126" cy="3152776"/>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Content Placeholder 2"/>
          <p:cNvSpPr txBox="1"/>
          <p:nvPr>
            <p:ph type="body" idx="1"/>
          </p:nvPr>
        </p:nvSpPr>
        <p:spPr>
          <a:xfrm>
            <a:off x="575999" y="1656000"/>
            <a:ext cx="11041202" cy="4464001"/>
          </a:xfrm>
          <a:prstGeom prst="rect">
            <a:avLst/>
          </a:prstGeom>
        </p:spPr>
        <p:txBody>
          <a:bodyPr/>
          <a:lstStyle/>
          <a:p>
            <a:pPr/>
          </a:p>
        </p:txBody>
      </p:sp>
      <p:sp>
        <p:nvSpPr>
          <p:cNvPr id="1094" name="Title 1"/>
          <p:cNvSpPr txBox="1"/>
          <p:nvPr>
            <p:ph type="title"/>
          </p:nvPr>
        </p:nvSpPr>
        <p:spPr>
          <a:xfrm>
            <a:off x="575999" y="207035"/>
            <a:ext cx="11041202" cy="1152002"/>
          </a:xfrm>
          <a:prstGeom prst="rect">
            <a:avLst/>
          </a:prstGeom>
        </p:spPr>
        <p:txBody>
          <a:bodyPr/>
          <a:lstStyle/>
          <a:p>
            <a:pPr/>
          </a:p>
        </p:txBody>
      </p:sp>
      <p:pic>
        <p:nvPicPr>
          <p:cNvPr id="1095" name="hb.jpg" descr="hb.jpg"/>
          <p:cNvPicPr>
            <a:picLocks noChangeAspect="1"/>
          </p:cNvPicPr>
          <p:nvPr/>
        </p:nvPicPr>
        <p:blipFill>
          <a:blip r:embed="rId3">
            <a:extLst/>
          </a:blip>
          <a:stretch>
            <a:fillRect/>
          </a:stretch>
        </p:blipFill>
        <p:spPr>
          <a:xfrm>
            <a:off x="4224337" y="908050"/>
            <a:ext cx="3952877" cy="5545138"/>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1100" name="Title 1"/>
          <p:cNvSpPr txBox="1"/>
          <p:nvPr>
            <p:ph type="title"/>
          </p:nvPr>
        </p:nvSpPr>
        <p:spPr>
          <a:xfrm>
            <a:off x="575998" y="1799999"/>
            <a:ext cx="6096525" cy="2386802"/>
          </a:xfrm>
          <a:prstGeom prst="rect">
            <a:avLst/>
          </a:prstGeom>
        </p:spPr>
        <p:txBody>
          <a:bodyPr/>
          <a:lstStyle/>
          <a:p>
            <a:pPr/>
            <a:r>
              <a:t>FP relevance</a:t>
            </a:r>
          </a:p>
        </p:txBody>
      </p:sp>
      <p:sp>
        <p:nvSpPr>
          <p:cNvPr id="1101" name="Text Placeholder 2"/>
          <p:cNvSpPr txBox="1"/>
          <p:nvPr>
            <p:ph type="body" sz="quarter" idx="1"/>
          </p:nvPr>
        </p:nvSpPr>
        <p:spPr>
          <a:xfrm>
            <a:off x="575999" y="4359600"/>
            <a:ext cx="6096264" cy="1501201"/>
          </a:xfrm>
          <a:prstGeom prst="rect">
            <a:avLst/>
          </a:prstGeom>
        </p:spPr>
        <p:txBody>
          <a:bodyPr/>
          <a:lstStyle/>
          <a:p>
            <a:pPr/>
          </a:p>
        </p:txBody>
      </p:sp>
      <p:sp>
        <p:nvSpPr>
          <p:cNvPr id="1102" name="Slide Number Placeholder 4"/>
          <p:cNvSpPr txBox="1"/>
          <p:nvPr>
            <p:ph type="sldNum" sz="quarter" idx="2"/>
          </p:nvPr>
        </p:nvSpPr>
        <p:spPr>
          <a:xfrm>
            <a:off x="576000" y="6466227"/>
            <a:ext cx="224595"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03"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1104" name="Picture Placeholder 6" descr="Picture Placeholder 6"/>
          <p:cNvPicPr>
            <a:picLocks noChangeAspect="1"/>
          </p:cNvPicPr>
          <p:nvPr>
            <p:ph type="pic" idx="14"/>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6" name="object 2"/>
          <p:cNvSpPr/>
          <p:nvPr/>
        </p:nvSpPr>
        <p:spPr>
          <a:xfrm>
            <a:off x="4385054" y="2032000"/>
            <a:ext cx="2292097" cy="3232912"/>
          </a:xfrm>
          <a:prstGeom prst="rect">
            <a:avLst/>
          </a:prstGeom>
          <a:blipFill>
            <a:blip r:embed="rId2"/>
            <a:stretch>
              <a:fillRect/>
            </a:stretch>
          </a:blipFill>
          <a:ln w="12700">
            <a:miter lim="400000"/>
          </a:ln>
        </p:spPr>
        <p:txBody>
          <a:bodyPr lIns="45719" rIns="45719"/>
          <a:lstStyle/>
          <a:p>
            <a:pPr>
              <a:defRPr sz="2400"/>
            </a:pPr>
          </a:p>
        </p:txBody>
      </p:sp>
      <p:sp>
        <p:nvSpPr>
          <p:cNvPr id="1107" name="object 3"/>
          <p:cNvSpPr/>
          <p:nvPr/>
        </p:nvSpPr>
        <p:spPr>
          <a:xfrm>
            <a:off x="627887" y="1991359"/>
            <a:ext cx="2290066" cy="3267455"/>
          </a:xfrm>
          <a:prstGeom prst="rect">
            <a:avLst/>
          </a:prstGeom>
          <a:blipFill>
            <a:blip r:embed="rId3"/>
            <a:stretch>
              <a:fillRect/>
            </a:stretch>
          </a:blipFill>
          <a:ln w="12700">
            <a:miter lim="400000"/>
          </a:ln>
        </p:spPr>
        <p:txBody>
          <a:bodyPr lIns="45719" rIns="45719"/>
          <a:lstStyle/>
          <a:p>
            <a:pPr>
              <a:defRPr sz="2400"/>
            </a:pPr>
          </a:p>
        </p:txBody>
      </p:sp>
      <p:sp>
        <p:nvSpPr>
          <p:cNvPr id="1108" name="object 4"/>
          <p:cNvSpPr/>
          <p:nvPr/>
        </p:nvSpPr>
        <p:spPr>
          <a:xfrm>
            <a:off x="2871215" y="2755392"/>
            <a:ext cx="1670304" cy="1521969"/>
          </a:xfrm>
          <a:prstGeom prst="rect">
            <a:avLst/>
          </a:prstGeom>
          <a:blipFill>
            <a:blip r:embed="rId4"/>
            <a:stretch>
              <a:fillRect/>
            </a:stretch>
          </a:blipFill>
          <a:ln w="12700">
            <a:miter lim="400000"/>
          </a:ln>
        </p:spPr>
        <p:txBody>
          <a:bodyPr lIns="45719" rIns="45719"/>
          <a:lstStyle/>
          <a:p>
            <a:pPr>
              <a:defRPr sz="2400"/>
            </a:pPr>
          </a:p>
        </p:txBody>
      </p:sp>
      <p:sp>
        <p:nvSpPr>
          <p:cNvPr id="1109" name="object 5"/>
          <p:cNvSpPr/>
          <p:nvPr/>
        </p:nvSpPr>
        <p:spPr>
          <a:xfrm>
            <a:off x="8906256" y="1991359"/>
            <a:ext cx="3214625" cy="3472689"/>
          </a:xfrm>
          <a:prstGeom prst="rect">
            <a:avLst/>
          </a:prstGeom>
          <a:blipFill>
            <a:blip r:embed="rId5"/>
            <a:stretch>
              <a:fillRect/>
            </a:stretch>
          </a:blipFill>
          <a:ln w="12700">
            <a:miter lim="400000"/>
          </a:ln>
        </p:spPr>
        <p:txBody>
          <a:bodyPr lIns="45719" rIns="45719"/>
          <a:lstStyle/>
          <a:p>
            <a:pPr>
              <a:defRPr sz="2400"/>
            </a:pPr>
          </a:p>
        </p:txBody>
      </p:sp>
      <p:sp>
        <p:nvSpPr>
          <p:cNvPr id="1110" name="object 6"/>
          <p:cNvSpPr txBox="1"/>
          <p:nvPr>
            <p:ph type="title"/>
          </p:nvPr>
        </p:nvSpPr>
        <p:spPr>
          <a:xfrm>
            <a:off x="845039" y="364515"/>
            <a:ext cx="8310882" cy="674609"/>
          </a:xfrm>
          <a:prstGeom prst="rect">
            <a:avLst/>
          </a:prstGeom>
        </p:spPr>
        <p:txBody>
          <a:bodyPr/>
          <a:lstStyle/>
          <a:p>
            <a:pPr indent="16932">
              <a:spcBef>
                <a:spcPts val="100"/>
              </a:spcBef>
              <a:defRPr sz="4200"/>
            </a:pPr>
            <a:r>
              <a:t>Research &amp; </a:t>
            </a:r>
            <a:r>
              <a:rPr spc="-100"/>
              <a:t>Development</a:t>
            </a:r>
            <a:r>
              <a:rPr spc="-200"/>
              <a:t> </a:t>
            </a:r>
            <a:r>
              <a:t>Projects</a:t>
            </a:r>
          </a:p>
        </p:txBody>
      </p:sp>
      <p:sp>
        <p:nvSpPr>
          <p:cNvPr id="1111" name="object 7"/>
          <p:cNvSpPr txBox="1"/>
          <p:nvPr/>
        </p:nvSpPr>
        <p:spPr>
          <a:xfrm>
            <a:off x="825939" y="5505094"/>
            <a:ext cx="1889762"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7" sz="1600">
                <a:solidFill>
                  <a:srgbClr val="766F7B"/>
                </a:solidFill>
              </a:defRPr>
            </a:pPr>
            <a:r>
              <a:t>Available </a:t>
            </a:r>
            <a:r>
              <a:rPr spc="0"/>
              <a:t>since</a:t>
            </a:r>
            <a:r>
              <a:rPr spc="-140"/>
              <a:t> </a:t>
            </a:r>
            <a:r>
              <a:rPr spc="0"/>
              <a:t>2014</a:t>
            </a:r>
          </a:p>
        </p:txBody>
      </p:sp>
      <p:sp>
        <p:nvSpPr>
          <p:cNvPr id="1112" name="object 8"/>
          <p:cNvSpPr txBox="1"/>
          <p:nvPr/>
        </p:nvSpPr>
        <p:spPr>
          <a:xfrm>
            <a:off x="997034" y="1724320"/>
            <a:ext cx="1424094"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400">
                <a:solidFill>
                  <a:srgbClr val="3C4245"/>
                </a:solidFill>
              </a:defRPr>
            </a:pPr>
            <a:r>
              <a:t>Dedicated</a:t>
            </a:r>
            <a:r>
              <a:rPr spc="-80"/>
              <a:t> </a:t>
            </a:r>
            <a:r>
              <a:t>sensor</a:t>
            </a:r>
          </a:p>
        </p:txBody>
      </p:sp>
      <p:sp>
        <p:nvSpPr>
          <p:cNvPr id="1113" name="object 9"/>
          <p:cNvSpPr txBox="1"/>
          <p:nvPr/>
        </p:nvSpPr>
        <p:spPr>
          <a:xfrm>
            <a:off x="4748105" y="1701968"/>
            <a:ext cx="1871134"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400">
                <a:solidFill>
                  <a:srgbClr val="3C4245"/>
                </a:solidFill>
              </a:defRPr>
            </a:pPr>
            <a:r>
              <a:t>Hot </a:t>
            </a:r>
            <a:r>
              <a:rPr spc="-7"/>
              <a:t>zone</a:t>
            </a:r>
            <a:r>
              <a:rPr spc="-60"/>
              <a:t> </a:t>
            </a:r>
            <a:r>
              <a:t>under-display</a:t>
            </a:r>
          </a:p>
        </p:txBody>
      </p:sp>
      <p:sp>
        <p:nvSpPr>
          <p:cNvPr id="1114" name="object 10"/>
          <p:cNvSpPr txBox="1"/>
          <p:nvPr/>
        </p:nvSpPr>
        <p:spPr>
          <a:xfrm>
            <a:off x="7149593" y="1713484"/>
            <a:ext cx="2020993"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400">
                <a:solidFill>
                  <a:srgbClr val="3C4245"/>
                </a:solidFill>
              </a:defRPr>
            </a:pPr>
            <a:r>
              <a:t>Large area</a:t>
            </a:r>
            <a:r>
              <a:rPr spc="-60"/>
              <a:t> </a:t>
            </a:r>
            <a:r>
              <a:t>under-display</a:t>
            </a:r>
          </a:p>
        </p:txBody>
      </p:sp>
      <p:sp>
        <p:nvSpPr>
          <p:cNvPr id="1115" name="object 11"/>
          <p:cNvSpPr txBox="1"/>
          <p:nvPr/>
        </p:nvSpPr>
        <p:spPr>
          <a:xfrm>
            <a:off x="9703814" y="1701968"/>
            <a:ext cx="1446108"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400">
                <a:solidFill>
                  <a:srgbClr val="3C4245"/>
                </a:solidFill>
              </a:defRPr>
            </a:pPr>
            <a:r>
              <a:t>Full</a:t>
            </a:r>
            <a:r>
              <a:rPr spc="-73"/>
              <a:t> </a:t>
            </a:r>
            <a:r>
              <a:t>under-display</a:t>
            </a:r>
          </a:p>
        </p:txBody>
      </p:sp>
      <p:sp>
        <p:nvSpPr>
          <p:cNvPr id="1116" name="object 12"/>
          <p:cNvSpPr/>
          <p:nvPr/>
        </p:nvSpPr>
        <p:spPr>
          <a:xfrm>
            <a:off x="6866128" y="2017777"/>
            <a:ext cx="2292097" cy="3234944"/>
          </a:xfrm>
          <a:prstGeom prst="rect">
            <a:avLst/>
          </a:prstGeom>
          <a:blipFill>
            <a:blip r:embed="rId6"/>
            <a:stretch>
              <a:fillRect/>
            </a:stretch>
          </a:blipFill>
          <a:ln w="12700">
            <a:miter lim="400000"/>
          </a:ln>
        </p:spPr>
        <p:txBody>
          <a:bodyPr lIns="45719" rIns="45719"/>
          <a:lstStyle/>
          <a:p>
            <a:pPr>
              <a:defRPr sz="2400"/>
            </a:pPr>
          </a:p>
        </p:txBody>
      </p:sp>
      <p:sp>
        <p:nvSpPr>
          <p:cNvPr id="1117" name="object 13"/>
          <p:cNvSpPr txBox="1"/>
          <p:nvPr/>
        </p:nvSpPr>
        <p:spPr>
          <a:xfrm>
            <a:off x="1321748" y="5190709"/>
            <a:ext cx="686646"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19" sz="1000">
                <a:solidFill>
                  <a:srgbClr val="E8396C"/>
                </a:solidFill>
              </a:defRPr>
            </a:pPr>
            <a:r>
              <a:t>Ca</a:t>
            </a:r>
            <a:r>
              <a:rPr spc="7"/>
              <a:t>p</a:t>
            </a:r>
            <a:r>
              <a:rPr spc="13"/>
              <a:t>a</a:t>
            </a:r>
            <a:r>
              <a:t>c</a:t>
            </a:r>
            <a:r>
              <a:rPr spc="0"/>
              <a:t>i</a:t>
            </a:r>
            <a:r>
              <a:rPr spc="7"/>
              <a:t>t</a:t>
            </a:r>
            <a:r>
              <a:rPr spc="-7"/>
              <a:t>i</a:t>
            </a:r>
            <a:r>
              <a:t>ve</a:t>
            </a:r>
          </a:p>
        </p:txBody>
      </p:sp>
      <p:sp>
        <p:nvSpPr>
          <p:cNvPr id="1118" name="object 14"/>
          <p:cNvSpPr txBox="1"/>
          <p:nvPr/>
        </p:nvSpPr>
        <p:spPr>
          <a:xfrm>
            <a:off x="5337047" y="5197618"/>
            <a:ext cx="4699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27" sz="1000">
                <a:solidFill>
                  <a:srgbClr val="E8396C"/>
                </a:solidFill>
              </a:defRPr>
            </a:pPr>
            <a:r>
              <a:t>O</a:t>
            </a:r>
            <a:r>
              <a:rPr spc="13"/>
              <a:t>p</a:t>
            </a:r>
            <a:r>
              <a:rPr spc="7"/>
              <a:t>t</a:t>
            </a:r>
            <a:r>
              <a:rPr spc="-7"/>
              <a:t>i</a:t>
            </a:r>
            <a:r>
              <a:rPr spc="19"/>
              <a:t>c</a:t>
            </a:r>
            <a:r>
              <a:rPr spc="13"/>
              <a:t>a</a:t>
            </a:r>
            <a:r>
              <a:rPr spc="7"/>
              <a:t>l</a:t>
            </a:r>
          </a:p>
        </p:txBody>
      </p:sp>
      <p:sp>
        <p:nvSpPr>
          <p:cNvPr id="1119" name="object 15"/>
          <p:cNvSpPr txBox="1"/>
          <p:nvPr/>
        </p:nvSpPr>
        <p:spPr>
          <a:xfrm>
            <a:off x="10307321" y="5199652"/>
            <a:ext cx="654474"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13" sz="1000">
                <a:solidFill>
                  <a:srgbClr val="E8396C"/>
                </a:solidFill>
              </a:defRPr>
            </a:pPr>
            <a:r>
              <a:t>Ul</a:t>
            </a:r>
            <a:r>
              <a:rPr spc="0"/>
              <a:t>t</a:t>
            </a:r>
            <a:r>
              <a:rPr spc="7"/>
              <a:t>r</a:t>
            </a:r>
            <a:r>
              <a:t>a</a:t>
            </a:r>
            <a:r>
              <a:rPr spc="19"/>
              <a:t>s</a:t>
            </a:r>
            <a:r>
              <a:t>on</a:t>
            </a:r>
            <a:r>
              <a:rPr spc="0"/>
              <a:t>i</a:t>
            </a:r>
            <a:r>
              <a:t>c</a:t>
            </a:r>
          </a:p>
        </p:txBody>
      </p:sp>
      <p:sp>
        <p:nvSpPr>
          <p:cNvPr id="1120" name="object 16"/>
          <p:cNvSpPr txBox="1"/>
          <p:nvPr/>
        </p:nvSpPr>
        <p:spPr>
          <a:xfrm>
            <a:off x="7838778" y="5184240"/>
            <a:ext cx="4699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6932">
              <a:spcBef>
                <a:spcPts val="100"/>
              </a:spcBef>
              <a:defRPr spc="7" sz="1000">
                <a:solidFill>
                  <a:srgbClr val="E8396C"/>
                </a:solidFill>
              </a:defRPr>
            </a:lvl1pPr>
          </a:lstStyle>
          <a:p>
            <a:pPr/>
            <a:r>
              <a:t>Optical</a:t>
            </a:r>
          </a:p>
        </p:txBody>
      </p:sp>
      <p:sp>
        <p:nvSpPr>
          <p:cNvPr id="1121" name="object 17"/>
          <p:cNvSpPr txBox="1"/>
          <p:nvPr/>
        </p:nvSpPr>
        <p:spPr>
          <a:xfrm>
            <a:off x="4717627" y="5541669"/>
            <a:ext cx="2017608" cy="679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772" indent="16932">
              <a:spcBef>
                <a:spcPts val="100"/>
              </a:spcBef>
              <a:defRPr sz="1600">
                <a:solidFill>
                  <a:srgbClr val="766F7B"/>
                </a:solidFill>
              </a:defRPr>
            </a:pPr>
            <a:r>
              <a:t>Ambition to enter the  </a:t>
            </a:r>
            <a:r>
              <a:rPr spc="-7"/>
              <a:t>growing</a:t>
            </a:r>
            <a:r>
              <a:rPr spc="-67"/>
              <a:t> </a:t>
            </a:r>
            <a:r>
              <a:rPr spc="-7"/>
              <a:t>under-display  </a:t>
            </a:r>
            <a:r>
              <a:t>market</a:t>
            </a:r>
          </a:p>
        </p:txBody>
      </p:sp>
      <p:sp>
        <p:nvSpPr>
          <p:cNvPr id="1122" name="object 18"/>
          <p:cNvSpPr txBox="1"/>
          <p:nvPr/>
        </p:nvSpPr>
        <p:spPr>
          <a:xfrm>
            <a:off x="9660636" y="5519725"/>
            <a:ext cx="180424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600">
                <a:solidFill>
                  <a:srgbClr val="766F7B"/>
                </a:solidFill>
              </a:defRPr>
            </a:pPr>
            <a:r>
              <a:t>Under</a:t>
            </a:r>
            <a:r>
              <a:rPr spc="-100"/>
              <a:t> </a:t>
            </a:r>
            <a:r>
              <a:rPr spc="-7"/>
              <a:t>development</a:t>
            </a:r>
          </a:p>
        </p:txBody>
      </p:sp>
      <p:sp>
        <p:nvSpPr>
          <p:cNvPr id="1123" name="object 19"/>
          <p:cNvSpPr txBox="1"/>
          <p:nvPr/>
        </p:nvSpPr>
        <p:spPr>
          <a:xfrm>
            <a:off x="7223421" y="5530697"/>
            <a:ext cx="180424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z="1600">
                <a:solidFill>
                  <a:srgbClr val="766F7B"/>
                </a:solidFill>
              </a:defRPr>
            </a:pPr>
            <a:r>
              <a:t>Under</a:t>
            </a:r>
            <a:r>
              <a:rPr spc="-100"/>
              <a:t> </a:t>
            </a:r>
            <a:r>
              <a:rPr spc="-7"/>
              <a:t>development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Content Placeholder 2"/>
          <p:cNvSpPr txBox="1"/>
          <p:nvPr>
            <p:ph type="body" idx="1"/>
          </p:nvPr>
        </p:nvSpPr>
        <p:spPr>
          <a:xfrm>
            <a:off x="575999" y="1656000"/>
            <a:ext cx="11041202" cy="4464001"/>
          </a:xfrm>
          <a:prstGeom prst="rect">
            <a:avLst/>
          </a:prstGeom>
        </p:spPr>
        <p:txBody>
          <a:bodyPr/>
          <a:lstStyle/>
          <a:p>
            <a:pPr/>
          </a:p>
        </p:txBody>
      </p:sp>
      <p:sp>
        <p:nvSpPr>
          <p:cNvPr id="292" name="inked fingerprints"/>
          <p:cNvSpPr txBox="1"/>
          <p:nvPr>
            <p:ph type="title"/>
          </p:nvPr>
        </p:nvSpPr>
        <p:spPr>
          <a:xfrm>
            <a:off x="575999" y="207035"/>
            <a:ext cx="11041202" cy="1152002"/>
          </a:xfrm>
          <a:prstGeom prst="rect">
            <a:avLst/>
          </a:prstGeom>
        </p:spPr>
        <p:txBody>
          <a:bodyPr/>
          <a:lstStyle/>
          <a:p>
            <a:pPr/>
            <a:r>
              <a:t>I</a:t>
            </a:r>
            <a:r>
              <a:t>nked fingerprints</a:t>
            </a:r>
          </a:p>
        </p:txBody>
      </p:sp>
      <p:pic>
        <p:nvPicPr>
          <p:cNvPr id="293" name="Image" descr="Image"/>
          <p:cNvPicPr>
            <a:picLocks noChangeAspect="1"/>
          </p:cNvPicPr>
          <p:nvPr/>
        </p:nvPicPr>
        <p:blipFill>
          <a:blip r:embed="rId2">
            <a:extLst/>
          </a:blip>
          <a:stretch>
            <a:fillRect/>
          </a:stretch>
        </p:blipFill>
        <p:spPr>
          <a:xfrm>
            <a:off x="2130545" y="1184399"/>
            <a:ext cx="7915476" cy="4935601"/>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object 2"/>
          <p:cNvSpPr/>
          <p:nvPr/>
        </p:nvSpPr>
        <p:spPr>
          <a:xfrm>
            <a:off x="10505440" y="3285742"/>
            <a:ext cx="1428497" cy="1859280"/>
          </a:xfrm>
          <a:prstGeom prst="rect">
            <a:avLst/>
          </a:prstGeom>
          <a:blipFill>
            <a:blip r:embed="rId2"/>
            <a:stretch>
              <a:fillRect/>
            </a:stretch>
          </a:blipFill>
          <a:ln w="12700">
            <a:miter lim="400000"/>
          </a:ln>
        </p:spPr>
        <p:txBody>
          <a:bodyPr lIns="45719" rIns="45719"/>
          <a:lstStyle/>
          <a:p>
            <a:pPr>
              <a:defRPr sz="2400"/>
            </a:pPr>
          </a:p>
        </p:txBody>
      </p:sp>
      <p:sp>
        <p:nvSpPr>
          <p:cNvPr id="1126" name="object 3"/>
          <p:cNvSpPr txBox="1"/>
          <p:nvPr>
            <p:ph type="title"/>
          </p:nvPr>
        </p:nvSpPr>
        <p:spPr>
          <a:xfrm>
            <a:off x="845041" y="369454"/>
            <a:ext cx="9752753" cy="590698"/>
          </a:xfrm>
          <a:prstGeom prst="rect">
            <a:avLst/>
          </a:prstGeom>
        </p:spPr>
        <p:txBody>
          <a:bodyPr/>
          <a:lstStyle/>
          <a:p>
            <a:pPr indent="16932">
              <a:spcBef>
                <a:spcPts val="100"/>
              </a:spcBef>
              <a:defRPr spc="-100" sz="3700"/>
            </a:pPr>
            <a:r>
              <a:t>Market </a:t>
            </a:r>
            <a:r>
              <a:rPr spc="0"/>
              <a:t>potential for personal </a:t>
            </a:r>
            <a:r>
              <a:t>payment</a:t>
            </a:r>
            <a:r>
              <a:rPr spc="0"/>
              <a:t> </a:t>
            </a:r>
            <a:r>
              <a:t>devices</a:t>
            </a:r>
          </a:p>
        </p:txBody>
      </p:sp>
      <p:sp>
        <p:nvSpPr>
          <p:cNvPr id="1127" name="object 4"/>
          <p:cNvSpPr txBox="1"/>
          <p:nvPr/>
        </p:nvSpPr>
        <p:spPr>
          <a:xfrm>
            <a:off x="438640" y="6328596"/>
            <a:ext cx="5085080" cy="3184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300"/>
              </a:spcBef>
              <a:defRPr spc="7" sz="800">
                <a:solidFill>
                  <a:srgbClr val="3C4245"/>
                </a:solidFill>
              </a:defRPr>
            </a:pPr>
            <a:r>
              <a:t>Fingerprints™ </a:t>
            </a:r>
            <a:r>
              <a:rPr spc="13"/>
              <a:t>estimates on shipments based on various </a:t>
            </a:r>
            <a:r>
              <a:t>industry</a:t>
            </a:r>
            <a:r>
              <a:rPr spc="20"/>
              <a:t> </a:t>
            </a:r>
            <a:r>
              <a:rPr spc="13"/>
              <a:t>sources</a:t>
            </a:r>
          </a:p>
          <a:p>
            <a:pPr indent="16932">
              <a:spcBef>
                <a:spcPts val="100"/>
              </a:spcBef>
              <a:defRPr baseline="4272" spc="9" sz="1300">
                <a:solidFill>
                  <a:srgbClr val="3C4245"/>
                </a:solidFill>
              </a:defRPr>
            </a:pPr>
            <a:r>
              <a:t>* </a:t>
            </a:r>
            <a:r>
              <a:rPr baseline="0" i="1" spc="0" sz="700"/>
              <a:t>Some</a:t>
            </a:r>
            <a:r>
              <a:rPr baseline="0" i="1" spc="-13" sz="700"/>
              <a:t> </a:t>
            </a:r>
            <a:r>
              <a:rPr baseline="0" i="1" spc="0" sz="700"/>
              <a:t>of</a:t>
            </a:r>
            <a:r>
              <a:rPr baseline="0" i="1" spc="-20" sz="700"/>
              <a:t> </a:t>
            </a:r>
            <a:r>
              <a:rPr baseline="0" i="1" spc="0" sz="700"/>
              <a:t>these</a:t>
            </a:r>
            <a:r>
              <a:rPr baseline="0" i="1" spc="-52" sz="700"/>
              <a:t> </a:t>
            </a:r>
            <a:r>
              <a:rPr baseline="0" i="1" spc="-7" sz="700"/>
              <a:t>tokens</a:t>
            </a:r>
            <a:r>
              <a:rPr baseline="0" i="1" spc="-52" sz="700"/>
              <a:t> </a:t>
            </a:r>
            <a:r>
              <a:rPr baseline="0" i="1" spc="0" sz="700"/>
              <a:t>can</a:t>
            </a:r>
            <a:r>
              <a:rPr baseline="0" i="1" spc="-20" sz="700"/>
              <a:t> </a:t>
            </a:r>
            <a:r>
              <a:rPr baseline="0" i="1" spc="0" sz="700"/>
              <a:t>be</a:t>
            </a:r>
            <a:r>
              <a:rPr baseline="0" i="1" spc="-33" sz="700"/>
              <a:t> </a:t>
            </a:r>
            <a:r>
              <a:rPr baseline="0" i="1" spc="0" sz="700"/>
              <a:t>used</a:t>
            </a:r>
            <a:r>
              <a:rPr baseline="0" i="1" spc="-27" sz="700"/>
              <a:t> </a:t>
            </a:r>
            <a:r>
              <a:rPr baseline="0" i="1" spc="0" sz="700"/>
              <a:t>for</a:t>
            </a:r>
            <a:r>
              <a:rPr baseline="0" i="1" spc="-27" sz="700"/>
              <a:t> </a:t>
            </a:r>
            <a:r>
              <a:rPr baseline="0" i="1" spc="-7" sz="700"/>
              <a:t>cryptocurrency,</a:t>
            </a:r>
            <a:r>
              <a:rPr baseline="0" i="1" spc="-52" sz="700"/>
              <a:t> </a:t>
            </a:r>
            <a:r>
              <a:rPr baseline="0" i="1" spc="0" sz="700"/>
              <a:t>as</a:t>
            </a:r>
            <a:r>
              <a:rPr baseline="0" i="1" spc="-7" sz="700"/>
              <a:t> </a:t>
            </a:r>
            <a:r>
              <a:rPr baseline="0" i="1" spc="0" sz="700"/>
              <a:t>well</a:t>
            </a:r>
            <a:r>
              <a:rPr baseline="0" i="1" spc="-7" sz="700"/>
              <a:t> </a:t>
            </a:r>
            <a:r>
              <a:rPr baseline="0" i="1" spc="0" sz="700"/>
              <a:t>as</a:t>
            </a:r>
            <a:r>
              <a:rPr baseline="0" i="1" spc="-27" sz="700"/>
              <a:t> </a:t>
            </a:r>
            <a:r>
              <a:rPr baseline="0" i="1" spc="-7" sz="700"/>
              <a:t>authentication</a:t>
            </a:r>
            <a:r>
              <a:rPr baseline="0" i="1" spc="-52" sz="700"/>
              <a:t> </a:t>
            </a:r>
            <a:r>
              <a:rPr baseline="0" i="1" spc="0" sz="700"/>
              <a:t>of</a:t>
            </a:r>
            <a:r>
              <a:rPr baseline="0" i="1" spc="-20" sz="700"/>
              <a:t> </a:t>
            </a:r>
            <a:r>
              <a:rPr baseline="0" i="1" spc="-7" sz="700"/>
              <a:t>online</a:t>
            </a:r>
            <a:r>
              <a:rPr baseline="0" i="1" spc="-52" sz="700"/>
              <a:t> </a:t>
            </a:r>
            <a:r>
              <a:rPr baseline="0" i="1" spc="-7" sz="700"/>
              <a:t>payment</a:t>
            </a:r>
            <a:r>
              <a:rPr baseline="0" i="1" spc="-52" sz="700"/>
              <a:t> </a:t>
            </a:r>
            <a:r>
              <a:rPr baseline="0" i="1" spc="0" sz="700"/>
              <a:t>but</a:t>
            </a:r>
            <a:r>
              <a:rPr baseline="0" i="1" spc="-40" sz="700"/>
              <a:t> </a:t>
            </a:r>
            <a:r>
              <a:rPr baseline="0" i="1" spc="-7" sz="700"/>
              <a:t>more</a:t>
            </a:r>
            <a:r>
              <a:rPr baseline="0" i="1" spc="7" sz="700"/>
              <a:t> </a:t>
            </a:r>
            <a:r>
              <a:rPr baseline="0" i="1" spc="-7" sz="700"/>
              <a:t>logical</a:t>
            </a:r>
            <a:r>
              <a:rPr baseline="0" i="1" spc="-27" sz="700"/>
              <a:t> </a:t>
            </a:r>
            <a:r>
              <a:rPr baseline="0" i="1" spc="0" sz="700"/>
              <a:t>access</a:t>
            </a:r>
          </a:p>
        </p:txBody>
      </p:sp>
      <p:sp>
        <p:nvSpPr>
          <p:cNvPr id="1128" name="object 5"/>
          <p:cNvSpPr txBox="1"/>
          <p:nvPr/>
        </p:nvSpPr>
        <p:spPr>
          <a:xfrm>
            <a:off x="2831083" y="3585734"/>
            <a:ext cx="1651001" cy="6167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6932">
              <a:spcBef>
                <a:spcPts val="100"/>
              </a:spcBef>
              <a:defRPr b="1" sz="4400">
                <a:solidFill>
                  <a:srgbClr val="E8396C"/>
                </a:solidFill>
              </a:defRPr>
            </a:lvl1pPr>
          </a:lstStyle>
          <a:p>
            <a:pPr/>
            <a:r>
              <a:t>6-8BN</a:t>
            </a:r>
          </a:p>
        </p:txBody>
      </p:sp>
      <p:sp>
        <p:nvSpPr>
          <p:cNvPr id="1129" name="object 6"/>
          <p:cNvSpPr/>
          <p:nvPr/>
        </p:nvSpPr>
        <p:spPr>
          <a:xfrm>
            <a:off x="3718897" y="5004815"/>
            <a:ext cx="858724" cy="130048"/>
          </a:xfrm>
          <a:prstGeom prst="rect">
            <a:avLst/>
          </a:prstGeom>
          <a:blipFill>
            <a:blip r:embed="rId3"/>
            <a:stretch>
              <a:fillRect/>
            </a:stretch>
          </a:blipFill>
          <a:ln w="12700">
            <a:miter lim="400000"/>
          </a:ln>
        </p:spPr>
        <p:txBody>
          <a:bodyPr lIns="45719" rIns="45719"/>
          <a:lstStyle/>
          <a:p>
            <a:pPr>
              <a:defRPr sz="2400"/>
            </a:pPr>
          </a:p>
        </p:txBody>
      </p:sp>
      <p:sp>
        <p:nvSpPr>
          <p:cNvPr id="1130" name="object 7"/>
          <p:cNvSpPr/>
          <p:nvPr/>
        </p:nvSpPr>
        <p:spPr>
          <a:xfrm>
            <a:off x="8024368" y="3462528"/>
            <a:ext cx="2511553" cy="1871472"/>
          </a:xfrm>
          <a:prstGeom prst="rect">
            <a:avLst/>
          </a:prstGeom>
          <a:blipFill>
            <a:blip r:embed="rId4"/>
            <a:stretch>
              <a:fillRect/>
            </a:stretch>
          </a:blipFill>
          <a:ln w="12700">
            <a:miter lim="400000"/>
          </a:ln>
        </p:spPr>
        <p:txBody>
          <a:bodyPr lIns="45719" rIns="45719"/>
          <a:lstStyle/>
          <a:p>
            <a:pPr>
              <a:defRPr sz="2400"/>
            </a:pPr>
          </a:p>
        </p:txBody>
      </p:sp>
      <p:sp>
        <p:nvSpPr>
          <p:cNvPr id="1131" name="object 8"/>
          <p:cNvSpPr/>
          <p:nvPr/>
        </p:nvSpPr>
        <p:spPr>
          <a:xfrm>
            <a:off x="5728206" y="2527806"/>
            <a:ext cx="1434593" cy="2649728"/>
          </a:xfrm>
          <a:prstGeom prst="rect">
            <a:avLst/>
          </a:prstGeom>
          <a:blipFill>
            <a:blip r:embed="rId5"/>
            <a:stretch>
              <a:fillRect/>
            </a:stretch>
          </a:blipFill>
          <a:ln w="12700">
            <a:miter lim="400000"/>
          </a:ln>
        </p:spPr>
        <p:txBody>
          <a:bodyPr lIns="45719" rIns="45719"/>
          <a:lstStyle/>
          <a:p>
            <a:pPr>
              <a:defRPr sz="2400"/>
            </a:pPr>
          </a:p>
        </p:txBody>
      </p:sp>
      <p:sp>
        <p:nvSpPr>
          <p:cNvPr id="1132" name="object 9"/>
          <p:cNvSpPr/>
          <p:nvPr/>
        </p:nvSpPr>
        <p:spPr>
          <a:xfrm>
            <a:off x="6406048" y="5023442"/>
            <a:ext cx="468630" cy="113791"/>
          </a:xfrm>
          <a:prstGeom prst="rect">
            <a:avLst/>
          </a:prstGeom>
          <a:blipFill>
            <a:blip r:embed="rId6"/>
            <a:stretch>
              <a:fillRect/>
            </a:stretch>
          </a:blipFill>
          <a:ln w="12700">
            <a:miter lim="400000"/>
          </a:ln>
        </p:spPr>
        <p:txBody>
          <a:bodyPr lIns="45719" rIns="45719"/>
          <a:lstStyle/>
          <a:p>
            <a:pPr>
              <a:defRPr sz="2400"/>
            </a:pPr>
          </a:p>
        </p:txBody>
      </p:sp>
      <p:sp>
        <p:nvSpPr>
          <p:cNvPr id="1133" name="object 10"/>
          <p:cNvSpPr/>
          <p:nvPr/>
        </p:nvSpPr>
        <p:spPr>
          <a:xfrm>
            <a:off x="6822609" y="5023442"/>
            <a:ext cx="895097" cy="113791"/>
          </a:xfrm>
          <a:prstGeom prst="rect">
            <a:avLst/>
          </a:prstGeom>
          <a:blipFill>
            <a:blip r:embed="rId7"/>
            <a:stretch>
              <a:fillRect/>
            </a:stretch>
          </a:blipFill>
          <a:ln w="12700">
            <a:miter lim="400000"/>
          </a:ln>
        </p:spPr>
        <p:txBody>
          <a:bodyPr lIns="45719" rIns="45719"/>
          <a:lstStyle/>
          <a:p>
            <a:pPr>
              <a:defRPr sz="2400"/>
            </a:pPr>
          </a:p>
        </p:txBody>
      </p:sp>
      <p:sp>
        <p:nvSpPr>
          <p:cNvPr id="1134" name="object 11"/>
          <p:cNvSpPr txBox="1"/>
          <p:nvPr/>
        </p:nvSpPr>
        <p:spPr>
          <a:xfrm>
            <a:off x="6199802" y="3501135"/>
            <a:ext cx="614680"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100</a:t>
            </a:r>
            <a:r>
              <a:rPr spc="27"/>
              <a:t>M</a:t>
            </a:r>
            <a:r>
              <a:t>N</a:t>
            </a:r>
          </a:p>
        </p:txBody>
      </p:sp>
      <p:sp>
        <p:nvSpPr>
          <p:cNvPr id="1135" name="object 12"/>
          <p:cNvSpPr txBox="1"/>
          <p:nvPr/>
        </p:nvSpPr>
        <p:spPr>
          <a:xfrm>
            <a:off x="9256268" y="4145280"/>
            <a:ext cx="514774"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40</a:t>
            </a:r>
            <a:r>
              <a:rPr spc="27"/>
              <a:t>M</a:t>
            </a:r>
            <a:r>
              <a:t>N</a:t>
            </a:r>
          </a:p>
        </p:txBody>
      </p:sp>
      <p:sp>
        <p:nvSpPr>
          <p:cNvPr id="1136" name="object 13"/>
          <p:cNvSpPr/>
          <p:nvPr/>
        </p:nvSpPr>
        <p:spPr>
          <a:xfrm>
            <a:off x="556767" y="2097022"/>
            <a:ext cx="1739394" cy="2836673"/>
          </a:xfrm>
          <a:prstGeom prst="rect">
            <a:avLst/>
          </a:prstGeom>
          <a:blipFill>
            <a:blip r:embed="rId8"/>
            <a:stretch>
              <a:fillRect/>
            </a:stretch>
          </a:blipFill>
          <a:ln w="12700">
            <a:miter lim="400000"/>
          </a:ln>
        </p:spPr>
        <p:txBody>
          <a:bodyPr lIns="45719" rIns="45719"/>
          <a:lstStyle/>
          <a:p>
            <a:pPr>
              <a:defRPr sz="2400"/>
            </a:pPr>
          </a:p>
        </p:txBody>
      </p:sp>
      <p:sp>
        <p:nvSpPr>
          <p:cNvPr id="1137" name="object 14"/>
          <p:cNvSpPr txBox="1"/>
          <p:nvPr/>
        </p:nvSpPr>
        <p:spPr>
          <a:xfrm>
            <a:off x="914534" y="3317409"/>
            <a:ext cx="1186181"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6932">
              <a:spcBef>
                <a:spcPts val="100"/>
              </a:spcBef>
              <a:defRPr b="1" spc="-7" sz="3200">
                <a:solidFill>
                  <a:srgbClr val="E8396C"/>
                </a:solidFill>
              </a:defRPr>
            </a:lvl1pPr>
          </a:lstStyle>
          <a:p>
            <a:pPr/>
            <a:r>
              <a:t>1.5BN</a:t>
            </a:r>
          </a:p>
        </p:txBody>
      </p:sp>
      <p:sp>
        <p:nvSpPr>
          <p:cNvPr id="1138" name="object 15"/>
          <p:cNvSpPr/>
          <p:nvPr/>
        </p:nvSpPr>
        <p:spPr>
          <a:xfrm>
            <a:off x="9058657" y="4934880"/>
            <a:ext cx="591312" cy="113791"/>
          </a:xfrm>
          <a:prstGeom prst="rect">
            <a:avLst/>
          </a:prstGeom>
          <a:blipFill>
            <a:blip r:embed="rId9"/>
            <a:stretch>
              <a:fillRect/>
            </a:stretch>
          </a:blipFill>
          <a:ln w="12700">
            <a:miter lim="400000"/>
          </a:ln>
        </p:spPr>
        <p:txBody>
          <a:bodyPr lIns="45719" rIns="45719"/>
          <a:lstStyle/>
          <a:p>
            <a:pPr>
              <a:defRPr sz="2400"/>
            </a:pPr>
          </a:p>
        </p:txBody>
      </p:sp>
      <p:sp>
        <p:nvSpPr>
          <p:cNvPr id="1139" name="object 16"/>
          <p:cNvSpPr/>
          <p:nvPr/>
        </p:nvSpPr>
        <p:spPr>
          <a:xfrm>
            <a:off x="1144014" y="5018294"/>
            <a:ext cx="789161" cy="130454"/>
          </a:xfrm>
          <a:prstGeom prst="rect">
            <a:avLst/>
          </a:prstGeom>
          <a:blipFill>
            <a:blip r:embed="rId10"/>
            <a:stretch>
              <a:fillRect/>
            </a:stretch>
          </a:blipFill>
          <a:ln w="12700">
            <a:miter lim="400000"/>
          </a:ln>
        </p:spPr>
        <p:txBody>
          <a:bodyPr lIns="45719" rIns="45719"/>
          <a:lstStyle/>
          <a:p>
            <a:pPr>
              <a:defRPr sz="2400"/>
            </a:pPr>
          </a:p>
        </p:txBody>
      </p:sp>
      <p:sp>
        <p:nvSpPr>
          <p:cNvPr id="1140" name="object 17"/>
          <p:cNvSpPr/>
          <p:nvPr/>
        </p:nvSpPr>
        <p:spPr>
          <a:xfrm>
            <a:off x="4403344" y="3484881"/>
            <a:ext cx="1066801" cy="768096"/>
          </a:xfrm>
          <a:prstGeom prst="rect">
            <a:avLst/>
          </a:prstGeom>
          <a:blipFill>
            <a:blip r:embed="rId11"/>
            <a:stretch>
              <a:fillRect/>
            </a:stretch>
          </a:blipFill>
          <a:ln w="12700">
            <a:miter lim="400000"/>
          </a:ln>
        </p:spPr>
        <p:txBody>
          <a:bodyPr lIns="45719" rIns="45719"/>
          <a:lstStyle/>
          <a:p>
            <a:pPr>
              <a:defRPr sz="2400"/>
            </a:pPr>
          </a:p>
        </p:txBody>
      </p:sp>
      <p:sp>
        <p:nvSpPr>
          <p:cNvPr id="1141" name="object 18"/>
          <p:cNvSpPr/>
          <p:nvPr/>
        </p:nvSpPr>
        <p:spPr>
          <a:xfrm>
            <a:off x="2725927" y="3057143"/>
            <a:ext cx="2850898" cy="187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0"/>
                </a:moveTo>
                <a:lnTo>
                  <a:pt x="74" y="868"/>
                </a:lnTo>
                <a:lnTo>
                  <a:pt x="274" y="416"/>
                </a:lnTo>
                <a:lnTo>
                  <a:pt x="572" y="112"/>
                </a:lnTo>
                <a:lnTo>
                  <a:pt x="935" y="0"/>
                </a:lnTo>
                <a:lnTo>
                  <a:pt x="20665" y="0"/>
                </a:lnTo>
                <a:lnTo>
                  <a:pt x="21028" y="112"/>
                </a:lnTo>
                <a:lnTo>
                  <a:pt x="21326" y="416"/>
                </a:lnTo>
                <a:lnTo>
                  <a:pt x="21526" y="868"/>
                </a:lnTo>
                <a:lnTo>
                  <a:pt x="21600" y="1420"/>
                </a:lnTo>
                <a:lnTo>
                  <a:pt x="21600" y="20180"/>
                </a:lnTo>
                <a:lnTo>
                  <a:pt x="21526" y="20732"/>
                </a:lnTo>
                <a:lnTo>
                  <a:pt x="21326" y="21184"/>
                </a:lnTo>
                <a:lnTo>
                  <a:pt x="21028" y="21488"/>
                </a:lnTo>
                <a:lnTo>
                  <a:pt x="20665" y="21600"/>
                </a:lnTo>
                <a:lnTo>
                  <a:pt x="935" y="21600"/>
                </a:lnTo>
                <a:lnTo>
                  <a:pt x="572" y="21488"/>
                </a:lnTo>
                <a:lnTo>
                  <a:pt x="274" y="21184"/>
                </a:lnTo>
                <a:lnTo>
                  <a:pt x="74" y="20732"/>
                </a:lnTo>
                <a:lnTo>
                  <a:pt x="0" y="20180"/>
                </a:lnTo>
                <a:lnTo>
                  <a:pt x="0" y="1420"/>
                </a:lnTo>
                <a:close/>
              </a:path>
            </a:pathLst>
          </a:custGeom>
          <a:ln w="38100">
            <a:solidFill>
              <a:srgbClr val="E8396C"/>
            </a:solidFill>
          </a:ln>
        </p:spPr>
        <p:txBody>
          <a:bodyPr lIns="45719" rIns="45719"/>
          <a:lstStyle/>
          <a:p>
            <a:pPr>
              <a:defRPr sz="2400"/>
            </a:pPr>
          </a:p>
        </p:txBody>
      </p:sp>
      <p:sp>
        <p:nvSpPr>
          <p:cNvPr id="1142" name="object 19"/>
          <p:cNvSpPr/>
          <p:nvPr/>
        </p:nvSpPr>
        <p:spPr>
          <a:xfrm>
            <a:off x="11124861" y="4923537"/>
            <a:ext cx="224874" cy="113791"/>
          </a:xfrm>
          <a:prstGeom prst="rect">
            <a:avLst/>
          </a:prstGeom>
          <a:blipFill>
            <a:blip r:embed="rId12"/>
            <a:stretch>
              <a:fillRect/>
            </a:stretch>
          </a:blipFill>
          <a:ln w="12700">
            <a:miter lim="400000"/>
          </a:ln>
        </p:spPr>
        <p:txBody>
          <a:bodyPr lIns="45719" rIns="45719"/>
          <a:lstStyle/>
          <a:p>
            <a:pPr>
              <a:defRPr sz="2400"/>
            </a:pPr>
          </a:p>
        </p:txBody>
      </p:sp>
      <p:sp>
        <p:nvSpPr>
          <p:cNvPr id="1143" name="object 20"/>
          <p:cNvSpPr txBox="1"/>
          <p:nvPr/>
        </p:nvSpPr>
        <p:spPr>
          <a:xfrm>
            <a:off x="10927419" y="3817282"/>
            <a:ext cx="514774"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30</a:t>
            </a:r>
            <a:r>
              <a:rPr spc="27"/>
              <a:t>M</a:t>
            </a:r>
            <a:r>
              <a:t>N</a:t>
            </a:r>
          </a:p>
        </p:txBody>
      </p:sp>
      <p:sp>
        <p:nvSpPr>
          <p:cNvPr id="1144" name="object 21"/>
          <p:cNvSpPr/>
          <p:nvPr/>
        </p:nvSpPr>
        <p:spPr>
          <a:xfrm>
            <a:off x="6725919" y="2722879"/>
            <a:ext cx="1428497" cy="2259585"/>
          </a:xfrm>
          <a:prstGeom prst="rect">
            <a:avLst/>
          </a:prstGeom>
          <a:blipFill>
            <a:blip r:embed="rId13"/>
            <a:stretch>
              <a:fillRect/>
            </a:stretch>
          </a:blipFill>
          <a:ln w="12700">
            <a:miter lim="400000"/>
          </a:ln>
        </p:spPr>
        <p:txBody>
          <a:bodyPr lIns="45719" rIns="45719"/>
          <a:lstStyle/>
          <a:p>
            <a:pPr>
              <a:defRPr sz="2400"/>
            </a:pP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object 2"/>
          <p:cNvSpPr txBox="1"/>
          <p:nvPr>
            <p:ph type="title"/>
          </p:nvPr>
        </p:nvSpPr>
        <p:spPr>
          <a:xfrm>
            <a:off x="845040" y="361730"/>
            <a:ext cx="8790093" cy="1331264"/>
          </a:xfrm>
          <a:prstGeom prst="rect">
            <a:avLst/>
          </a:prstGeom>
        </p:spPr>
        <p:txBody>
          <a:bodyPr/>
          <a:lstStyle/>
          <a:p>
            <a:pPr marR="6772" indent="16932">
              <a:spcBef>
                <a:spcPts val="100"/>
              </a:spcBef>
              <a:defRPr sz="4200"/>
            </a:pPr>
            <a:r>
              <a:t>Biometric Smartcards –</a:t>
            </a:r>
            <a:r>
              <a:rPr spc="-200"/>
              <a:t> </a:t>
            </a:r>
            <a:r>
              <a:rPr spc="-100"/>
              <a:t>Fingerprints’  </a:t>
            </a:r>
            <a:r>
              <a:t>strengths</a:t>
            </a:r>
          </a:p>
        </p:txBody>
      </p:sp>
      <p:sp>
        <p:nvSpPr>
          <p:cNvPr id="1147" name="object 3"/>
          <p:cNvSpPr txBox="1"/>
          <p:nvPr/>
        </p:nvSpPr>
        <p:spPr>
          <a:xfrm>
            <a:off x="321598" y="6454850"/>
            <a:ext cx="184574"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6932">
              <a:spcBef>
                <a:spcPts val="100"/>
              </a:spcBef>
              <a:defRPr spc="-7" sz="1000">
                <a:solidFill>
                  <a:srgbClr val="3C4245"/>
                </a:solidFill>
              </a:defRPr>
            </a:lvl1pPr>
          </a:lstStyle>
          <a:p>
            <a:pPr/>
            <a:r>
              <a:t>24</a:t>
            </a:r>
          </a:p>
        </p:txBody>
      </p:sp>
      <p:sp>
        <p:nvSpPr>
          <p:cNvPr id="1148" name="object 4"/>
          <p:cNvSpPr/>
          <p:nvPr/>
        </p:nvSpPr>
        <p:spPr>
          <a:xfrm>
            <a:off x="941830" y="2132414"/>
            <a:ext cx="186945" cy="188977"/>
          </a:xfrm>
          <a:prstGeom prst="rect">
            <a:avLst/>
          </a:prstGeom>
          <a:blipFill>
            <a:blip r:embed="rId2"/>
            <a:stretch>
              <a:fillRect/>
            </a:stretch>
          </a:blipFill>
          <a:ln w="12700">
            <a:miter lim="400000"/>
          </a:ln>
        </p:spPr>
        <p:txBody>
          <a:bodyPr lIns="45719" rIns="45719"/>
          <a:lstStyle/>
          <a:p>
            <a:pPr>
              <a:defRPr sz="2400"/>
            </a:pPr>
          </a:p>
        </p:txBody>
      </p:sp>
      <p:sp>
        <p:nvSpPr>
          <p:cNvPr id="1149" name="object 5"/>
          <p:cNvSpPr/>
          <p:nvPr/>
        </p:nvSpPr>
        <p:spPr>
          <a:xfrm>
            <a:off x="941830" y="3191086"/>
            <a:ext cx="186945" cy="188976"/>
          </a:xfrm>
          <a:prstGeom prst="rect">
            <a:avLst/>
          </a:prstGeom>
          <a:blipFill>
            <a:blip r:embed="rId2"/>
            <a:stretch>
              <a:fillRect/>
            </a:stretch>
          </a:blipFill>
          <a:ln w="12700">
            <a:miter lim="400000"/>
          </a:ln>
        </p:spPr>
        <p:txBody>
          <a:bodyPr lIns="45719" rIns="45719"/>
          <a:lstStyle/>
          <a:p>
            <a:pPr>
              <a:defRPr sz="2400"/>
            </a:pPr>
          </a:p>
        </p:txBody>
      </p:sp>
      <p:sp>
        <p:nvSpPr>
          <p:cNvPr id="1150" name="object 6"/>
          <p:cNvSpPr/>
          <p:nvPr/>
        </p:nvSpPr>
        <p:spPr>
          <a:xfrm>
            <a:off x="941830" y="4012014"/>
            <a:ext cx="186945" cy="188976"/>
          </a:xfrm>
          <a:prstGeom prst="rect">
            <a:avLst/>
          </a:prstGeom>
          <a:blipFill>
            <a:blip r:embed="rId2"/>
            <a:stretch>
              <a:fillRect/>
            </a:stretch>
          </a:blipFill>
          <a:ln w="12700">
            <a:miter lim="400000"/>
          </a:ln>
        </p:spPr>
        <p:txBody>
          <a:bodyPr lIns="45719" rIns="45719"/>
          <a:lstStyle/>
          <a:p>
            <a:pPr>
              <a:defRPr sz="2400"/>
            </a:pPr>
          </a:p>
        </p:txBody>
      </p:sp>
      <p:sp>
        <p:nvSpPr>
          <p:cNvPr id="1151" name="object 7"/>
          <p:cNvSpPr/>
          <p:nvPr/>
        </p:nvSpPr>
        <p:spPr>
          <a:xfrm>
            <a:off x="941830" y="5155979"/>
            <a:ext cx="186945" cy="188976"/>
          </a:xfrm>
          <a:prstGeom prst="rect">
            <a:avLst/>
          </a:prstGeom>
          <a:blipFill>
            <a:blip r:embed="rId2"/>
            <a:stretch>
              <a:fillRect/>
            </a:stretch>
          </a:blipFill>
          <a:ln w="12700">
            <a:miter lim="400000"/>
          </a:ln>
        </p:spPr>
        <p:txBody>
          <a:bodyPr lIns="45719" rIns="45719"/>
          <a:lstStyle/>
          <a:p>
            <a:pPr>
              <a:defRPr sz="2400"/>
            </a:pPr>
          </a:p>
        </p:txBody>
      </p:sp>
      <p:sp>
        <p:nvSpPr>
          <p:cNvPr id="1152" name="object 8"/>
          <p:cNvSpPr/>
          <p:nvPr/>
        </p:nvSpPr>
        <p:spPr>
          <a:xfrm>
            <a:off x="941830" y="5974874"/>
            <a:ext cx="186945" cy="188977"/>
          </a:xfrm>
          <a:prstGeom prst="rect">
            <a:avLst/>
          </a:prstGeom>
          <a:blipFill>
            <a:blip r:embed="rId2"/>
            <a:stretch>
              <a:fillRect/>
            </a:stretch>
          </a:blipFill>
          <a:ln w="12700">
            <a:miter lim="400000"/>
          </a:ln>
        </p:spPr>
        <p:txBody>
          <a:bodyPr lIns="45719" rIns="45719"/>
          <a:lstStyle/>
          <a:p>
            <a:pPr>
              <a:defRPr sz="2400"/>
            </a:pPr>
          </a:p>
        </p:txBody>
      </p:sp>
      <p:sp>
        <p:nvSpPr>
          <p:cNvPr id="1153" name="object 9"/>
          <p:cNvSpPr txBox="1"/>
          <p:nvPr/>
        </p:nvSpPr>
        <p:spPr>
          <a:xfrm>
            <a:off x="1288829" y="2048188"/>
            <a:ext cx="4763347" cy="42711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7" sz="2100">
                <a:solidFill>
                  <a:srgbClr val="3C4245"/>
                </a:solidFill>
              </a:defRPr>
            </a:pPr>
            <a:r>
              <a:t>Strong experience in</a:t>
            </a:r>
            <a:r>
              <a:rPr spc="7"/>
              <a:t> </a:t>
            </a:r>
            <a:r>
              <a:t>high-volume</a:t>
            </a:r>
          </a:p>
          <a:p>
            <a:pPr indent="16932">
              <a:defRPr spc="-7" sz="2100">
                <a:solidFill>
                  <a:srgbClr val="3C4245"/>
                </a:solidFill>
              </a:defRPr>
            </a:pPr>
            <a:r>
              <a:t>production</a:t>
            </a:r>
          </a:p>
          <a:p>
            <a:pPr>
              <a:defRPr sz="2700"/>
            </a:pPr>
          </a:p>
          <a:p>
            <a:pPr indent="16932">
              <a:defRPr spc="-7" sz="2100">
                <a:solidFill>
                  <a:srgbClr val="3C4245"/>
                </a:solidFill>
              </a:defRPr>
            </a:pPr>
            <a:r>
              <a:t>Robust hardware and stable</a:t>
            </a:r>
            <a:r>
              <a:rPr spc="20"/>
              <a:t> </a:t>
            </a:r>
            <a:r>
              <a:t>software</a:t>
            </a:r>
          </a:p>
          <a:p>
            <a:pPr>
              <a:defRPr sz="3300"/>
            </a:pPr>
          </a:p>
          <a:p>
            <a:pPr marR="6772" indent="16932">
              <a:defRPr spc="-13" sz="2100">
                <a:solidFill>
                  <a:srgbClr val="3C4245"/>
                </a:solidFill>
              </a:defRPr>
            </a:pPr>
            <a:r>
              <a:t>Offering </a:t>
            </a:r>
            <a:r>
              <a:rPr spc="-7"/>
              <a:t>biometric performance in a low  computing power</a:t>
            </a:r>
            <a:r>
              <a:rPr spc="13"/>
              <a:t> </a:t>
            </a:r>
            <a:r>
              <a:rPr spc="-7"/>
              <a:t>environment</a:t>
            </a:r>
          </a:p>
          <a:p>
            <a:pPr>
              <a:defRPr sz="3300"/>
            </a:pPr>
          </a:p>
          <a:p>
            <a:pPr indent="16932">
              <a:defRPr spc="-7" sz="2100">
                <a:solidFill>
                  <a:srgbClr val="3C4245"/>
                </a:solidFill>
              </a:defRPr>
            </a:pPr>
            <a:r>
              <a:t>Ultra-low </a:t>
            </a:r>
            <a:r>
              <a:rPr spc="-13"/>
              <a:t>power</a:t>
            </a:r>
            <a:r>
              <a:rPr spc="20"/>
              <a:t> </a:t>
            </a:r>
            <a:r>
              <a:t>consumption</a:t>
            </a:r>
          </a:p>
          <a:p>
            <a:pPr>
              <a:defRPr sz="3300"/>
            </a:pPr>
          </a:p>
          <a:p>
            <a:pPr marR="494440" indent="16932">
              <a:defRPr spc="-7" sz="2100">
                <a:solidFill>
                  <a:srgbClr val="3C4245"/>
                </a:solidFill>
              </a:defRPr>
            </a:pPr>
            <a:r>
              <a:t>Strong collaboration </a:t>
            </a:r>
            <a:r>
              <a:rPr spc="-13"/>
              <a:t>with </a:t>
            </a:r>
            <a:r>
              <a:t>smartcard  industry leaders</a:t>
            </a:r>
          </a:p>
        </p:txBody>
      </p:sp>
      <p:sp>
        <p:nvSpPr>
          <p:cNvPr id="1154" name="object 10"/>
          <p:cNvSpPr/>
          <p:nvPr/>
        </p:nvSpPr>
        <p:spPr>
          <a:xfrm>
            <a:off x="6541006" y="2009648"/>
            <a:ext cx="3515360" cy="1977136"/>
          </a:xfrm>
          <a:prstGeom prst="rect">
            <a:avLst/>
          </a:prstGeom>
          <a:blipFill>
            <a:blip r:embed="rId3"/>
            <a:stretch>
              <a:fillRect/>
            </a:stretch>
          </a:blipFill>
          <a:ln w="12700">
            <a:miter lim="400000"/>
          </a:ln>
        </p:spPr>
        <p:txBody>
          <a:bodyPr lIns="45719" rIns="45719"/>
          <a:lstStyle/>
          <a:p>
            <a:pPr>
              <a:defRPr sz="2400"/>
            </a:pPr>
          </a:p>
        </p:txBody>
      </p:sp>
      <p:sp>
        <p:nvSpPr>
          <p:cNvPr id="1155" name="object 11"/>
          <p:cNvSpPr/>
          <p:nvPr/>
        </p:nvSpPr>
        <p:spPr>
          <a:xfrm>
            <a:off x="5618479" y="5581903"/>
            <a:ext cx="922529" cy="274323"/>
          </a:xfrm>
          <a:prstGeom prst="rect">
            <a:avLst/>
          </a:prstGeom>
          <a:solidFill>
            <a:srgbClr val="EBEBEC"/>
          </a:solidFill>
          <a:ln w="12700">
            <a:miter lim="400000"/>
          </a:ln>
        </p:spPr>
        <p:txBody>
          <a:bodyPr lIns="45719" rIns="45719"/>
          <a:lstStyle/>
          <a:p>
            <a:pPr>
              <a:defRPr sz="2400"/>
            </a:pP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object 2"/>
          <p:cNvSpPr txBox="1"/>
          <p:nvPr>
            <p:ph type="title"/>
          </p:nvPr>
        </p:nvSpPr>
        <p:spPr>
          <a:xfrm>
            <a:off x="845041" y="369454"/>
            <a:ext cx="9431020" cy="590698"/>
          </a:xfrm>
          <a:prstGeom prst="rect">
            <a:avLst/>
          </a:prstGeom>
        </p:spPr>
        <p:txBody>
          <a:bodyPr/>
          <a:lstStyle/>
          <a:p>
            <a:pPr indent="16932">
              <a:spcBef>
                <a:spcPts val="100"/>
              </a:spcBef>
              <a:defRPr spc="-100" sz="3700"/>
            </a:pPr>
            <a:r>
              <a:t>Market </a:t>
            </a:r>
            <a:r>
              <a:rPr spc="0"/>
              <a:t>potential for personal </a:t>
            </a:r>
            <a:r>
              <a:t>Access</a:t>
            </a:r>
            <a:r>
              <a:rPr spc="-200"/>
              <a:t> </a:t>
            </a:r>
            <a:r>
              <a:t>devices</a:t>
            </a:r>
          </a:p>
        </p:txBody>
      </p:sp>
      <p:sp>
        <p:nvSpPr>
          <p:cNvPr id="1158" name="object 3"/>
          <p:cNvSpPr txBox="1"/>
          <p:nvPr/>
        </p:nvSpPr>
        <p:spPr>
          <a:xfrm>
            <a:off x="408973" y="6111577"/>
            <a:ext cx="3753274" cy="3184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300"/>
              </a:spcBef>
              <a:defRPr spc="7" sz="800">
                <a:solidFill>
                  <a:srgbClr val="3C4245"/>
                </a:solidFill>
              </a:defRPr>
            </a:pPr>
            <a:r>
              <a:t>Fingerprints™ </a:t>
            </a:r>
            <a:r>
              <a:rPr spc="13"/>
              <a:t>estimates on shipments based on various </a:t>
            </a:r>
            <a:r>
              <a:t>industry</a:t>
            </a:r>
            <a:r>
              <a:rPr spc="52"/>
              <a:t> </a:t>
            </a:r>
            <a:r>
              <a:rPr spc="13"/>
              <a:t>sources</a:t>
            </a:r>
          </a:p>
          <a:p>
            <a:pPr indent="16932">
              <a:spcBef>
                <a:spcPts val="100"/>
              </a:spcBef>
              <a:defRPr baseline="4272" spc="9" sz="1300">
                <a:solidFill>
                  <a:srgbClr val="3C4245"/>
                </a:solidFill>
              </a:defRPr>
            </a:pPr>
            <a:r>
              <a:t>*</a:t>
            </a:r>
            <a:r>
              <a:rPr spc="0"/>
              <a:t> </a:t>
            </a:r>
            <a:r>
              <a:rPr baseline="0" i="1" spc="-7" sz="700"/>
              <a:t>Used</a:t>
            </a:r>
            <a:r>
              <a:rPr baseline="0" i="1" spc="-27" sz="700"/>
              <a:t> </a:t>
            </a:r>
            <a:r>
              <a:rPr baseline="0" i="1" spc="0" sz="700"/>
              <a:t>for</a:t>
            </a:r>
            <a:r>
              <a:rPr baseline="0" i="1" spc="-20" sz="700"/>
              <a:t> </a:t>
            </a:r>
            <a:r>
              <a:rPr baseline="0" i="1" spc="-7" sz="700"/>
              <a:t>logical</a:t>
            </a:r>
            <a:r>
              <a:rPr baseline="0" i="1" spc="-33" sz="700"/>
              <a:t> </a:t>
            </a:r>
            <a:r>
              <a:rPr baseline="0" i="1" spc="0" sz="700"/>
              <a:t>access</a:t>
            </a:r>
            <a:r>
              <a:rPr baseline="0" i="1" spc="-47" sz="700"/>
              <a:t> </a:t>
            </a:r>
            <a:r>
              <a:rPr baseline="0" i="1" spc="0" sz="700"/>
              <a:t>and</a:t>
            </a:r>
            <a:r>
              <a:rPr baseline="0" i="1" spc="-60" sz="700"/>
              <a:t> </a:t>
            </a:r>
            <a:r>
              <a:rPr baseline="0" i="1" spc="0" sz="700"/>
              <a:t>access</a:t>
            </a:r>
            <a:r>
              <a:rPr baseline="0" i="1" spc="-47" sz="700"/>
              <a:t> </a:t>
            </a:r>
            <a:r>
              <a:rPr baseline="0" i="1" spc="0" sz="700"/>
              <a:t>to</a:t>
            </a:r>
            <a:r>
              <a:rPr baseline="0" i="1" spc="-27" sz="700"/>
              <a:t> </a:t>
            </a:r>
            <a:r>
              <a:rPr baseline="0" i="1" spc="0" sz="700"/>
              <a:t>e.g.</a:t>
            </a:r>
            <a:r>
              <a:rPr baseline="0" i="1" spc="-47" sz="700"/>
              <a:t> </a:t>
            </a:r>
            <a:r>
              <a:rPr baseline="0" i="1" spc="-7" sz="700"/>
              <a:t>cryptocurrency</a:t>
            </a:r>
          </a:p>
        </p:txBody>
      </p:sp>
      <p:sp>
        <p:nvSpPr>
          <p:cNvPr id="1159" name="object 4"/>
          <p:cNvSpPr/>
          <p:nvPr/>
        </p:nvSpPr>
        <p:spPr>
          <a:xfrm>
            <a:off x="10283952" y="2170177"/>
            <a:ext cx="1818640" cy="1355344"/>
          </a:xfrm>
          <a:prstGeom prst="rect">
            <a:avLst/>
          </a:prstGeom>
          <a:blipFill>
            <a:blip r:embed="rId2"/>
            <a:stretch>
              <a:fillRect/>
            </a:stretch>
          </a:blipFill>
          <a:ln w="12700">
            <a:miter lim="400000"/>
          </a:ln>
        </p:spPr>
        <p:txBody>
          <a:bodyPr lIns="45719" rIns="45719"/>
          <a:lstStyle/>
          <a:p>
            <a:pPr>
              <a:defRPr sz="2400"/>
            </a:pPr>
          </a:p>
        </p:txBody>
      </p:sp>
      <p:sp>
        <p:nvSpPr>
          <p:cNvPr id="1160" name="object 5"/>
          <p:cNvSpPr txBox="1"/>
          <p:nvPr/>
        </p:nvSpPr>
        <p:spPr>
          <a:xfrm>
            <a:off x="11007005" y="2348143"/>
            <a:ext cx="514774"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60</a:t>
            </a:r>
            <a:r>
              <a:rPr spc="27"/>
              <a:t>M</a:t>
            </a:r>
            <a:r>
              <a:t>N</a:t>
            </a:r>
          </a:p>
        </p:txBody>
      </p:sp>
      <p:sp>
        <p:nvSpPr>
          <p:cNvPr id="1161" name="object 6"/>
          <p:cNvSpPr/>
          <p:nvPr/>
        </p:nvSpPr>
        <p:spPr>
          <a:xfrm>
            <a:off x="10602128" y="3578014"/>
            <a:ext cx="1376240" cy="113791"/>
          </a:xfrm>
          <a:prstGeom prst="rect">
            <a:avLst/>
          </a:prstGeom>
          <a:blipFill>
            <a:blip r:embed="rId3"/>
            <a:stretch>
              <a:fillRect/>
            </a:stretch>
          </a:blipFill>
          <a:ln w="12700">
            <a:miter lim="400000"/>
          </a:ln>
        </p:spPr>
        <p:txBody>
          <a:bodyPr lIns="45719" rIns="45719"/>
          <a:lstStyle/>
          <a:p>
            <a:pPr>
              <a:defRPr sz="2400"/>
            </a:pPr>
          </a:p>
        </p:txBody>
      </p:sp>
      <p:sp>
        <p:nvSpPr>
          <p:cNvPr id="1162" name="object 7"/>
          <p:cNvSpPr/>
          <p:nvPr/>
        </p:nvSpPr>
        <p:spPr>
          <a:xfrm>
            <a:off x="6475984" y="2424177"/>
            <a:ext cx="1304545" cy="1005840"/>
          </a:xfrm>
          <a:prstGeom prst="rect">
            <a:avLst/>
          </a:prstGeom>
          <a:blipFill>
            <a:blip r:embed="rId4"/>
            <a:stretch>
              <a:fillRect/>
            </a:stretch>
          </a:blipFill>
          <a:ln w="12700">
            <a:miter lim="400000"/>
          </a:ln>
        </p:spPr>
        <p:txBody>
          <a:bodyPr lIns="45719" rIns="45719"/>
          <a:lstStyle/>
          <a:p>
            <a:pPr>
              <a:defRPr sz="2400"/>
            </a:pPr>
          </a:p>
        </p:txBody>
      </p:sp>
      <p:sp>
        <p:nvSpPr>
          <p:cNvPr id="1163" name="object 8"/>
          <p:cNvSpPr/>
          <p:nvPr/>
        </p:nvSpPr>
        <p:spPr>
          <a:xfrm>
            <a:off x="6644978" y="3616961"/>
            <a:ext cx="1018574" cy="113791"/>
          </a:xfrm>
          <a:prstGeom prst="rect">
            <a:avLst/>
          </a:prstGeom>
          <a:blipFill>
            <a:blip r:embed="rId5"/>
            <a:stretch>
              <a:fillRect/>
            </a:stretch>
          </a:blipFill>
          <a:ln w="12700">
            <a:miter lim="400000"/>
          </a:ln>
        </p:spPr>
        <p:txBody>
          <a:bodyPr lIns="45719" rIns="45719"/>
          <a:lstStyle/>
          <a:p>
            <a:pPr>
              <a:defRPr sz="2400"/>
            </a:pPr>
          </a:p>
        </p:txBody>
      </p:sp>
      <p:sp>
        <p:nvSpPr>
          <p:cNvPr id="1164" name="object 9"/>
          <p:cNvSpPr txBox="1"/>
          <p:nvPr/>
        </p:nvSpPr>
        <p:spPr>
          <a:xfrm>
            <a:off x="6791452" y="2201163"/>
            <a:ext cx="614680"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225</a:t>
            </a:r>
            <a:r>
              <a:rPr spc="27"/>
              <a:t>M</a:t>
            </a:r>
            <a:r>
              <a:t>N</a:t>
            </a:r>
          </a:p>
        </p:txBody>
      </p:sp>
      <p:sp>
        <p:nvSpPr>
          <p:cNvPr id="1165" name="object 10"/>
          <p:cNvSpPr/>
          <p:nvPr/>
        </p:nvSpPr>
        <p:spPr>
          <a:xfrm>
            <a:off x="8491728" y="2023871"/>
            <a:ext cx="1424433" cy="1288289"/>
          </a:xfrm>
          <a:prstGeom prst="rect">
            <a:avLst/>
          </a:prstGeom>
          <a:blipFill>
            <a:blip r:embed="rId6"/>
            <a:stretch>
              <a:fillRect/>
            </a:stretch>
          </a:blipFill>
          <a:ln w="12700">
            <a:miter lim="400000"/>
          </a:ln>
        </p:spPr>
        <p:txBody>
          <a:bodyPr lIns="45719" rIns="45719"/>
          <a:lstStyle/>
          <a:p>
            <a:pPr>
              <a:defRPr sz="2400"/>
            </a:pPr>
          </a:p>
        </p:txBody>
      </p:sp>
      <p:sp>
        <p:nvSpPr>
          <p:cNvPr id="1166" name="object 11"/>
          <p:cNvSpPr/>
          <p:nvPr/>
        </p:nvSpPr>
        <p:spPr>
          <a:xfrm>
            <a:off x="8540494" y="3633148"/>
            <a:ext cx="1466648" cy="114198"/>
          </a:xfrm>
          <a:prstGeom prst="rect">
            <a:avLst/>
          </a:prstGeom>
          <a:blipFill>
            <a:blip r:embed="rId7"/>
            <a:stretch>
              <a:fillRect/>
            </a:stretch>
          </a:blipFill>
          <a:ln w="12700">
            <a:miter lim="400000"/>
          </a:ln>
        </p:spPr>
        <p:txBody>
          <a:bodyPr lIns="45719" rIns="45719"/>
          <a:lstStyle/>
          <a:p>
            <a:pPr>
              <a:defRPr sz="2400"/>
            </a:pPr>
          </a:p>
        </p:txBody>
      </p:sp>
      <p:sp>
        <p:nvSpPr>
          <p:cNvPr id="1167" name="object 12"/>
          <p:cNvSpPr txBox="1"/>
          <p:nvPr/>
        </p:nvSpPr>
        <p:spPr>
          <a:xfrm>
            <a:off x="8990075" y="1781657"/>
            <a:ext cx="514774"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40</a:t>
            </a:r>
            <a:r>
              <a:rPr spc="27"/>
              <a:t>M</a:t>
            </a:r>
            <a:r>
              <a:rPr spc="7"/>
              <a:t>N</a:t>
            </a:r>
          </a:p>
        </p:txBody>
      </p:sp>
      <p:sp>
        <p:nvSpPr>
          <p:cNvPr id="1168" name="object 13"/>
          <p:cNvSpPr/>
          <p:nvPr/>
        </p:nvSpPr>
        <p:spPr>
          <a:xfrm>
            <a:off x="6445503" y="4628894"/>
            <a:ext cx="1503681" cy="989584"/>
          </a:xfrm>
          <a:prstGeom prst="rect">
            <a:avLst/>
          </a:prstGeom>
          <a:blipFill>
            <a:blip r:embed="rId8"/>
            <a:stretch>
              <a:fillRect/>
            </a:stretch>
          </a:blipFill>
          <a:ln w="12700">
            <a:miter lim="400000"/>
          </a:ln>
        </p:spPr>
        <p:txBody>
          <a:bodyPr lIns="45719" rIns="45719"/>
          <a:lstStyle/>
          <a:p>
            <a:pPr>
              <a:defRPr sz="2400"/>
            </a:pPr>
          </a:p>
        </p:txBody>
      </p:sp>
      <p:sp>
        <p:nvSpPr>
          <p:cNvPr id="1169" name="object 14"/>
          <p:cNvSpPr/>
          <p:nvPr/>
        </p:nvSpPr>
        <p:spPr>
          <a:xfrm>
            <a:off x="6949439" y="5600598"/>
            <a:ext cx="448209" cy="113791"/>
          </a:xfrm>
          <a:prstGeom prst="rect">
            <a:avLst/>
          </a:prstGeom>
          <a:blipFill>
            <a:blip r:embed="rId9"/>
            <a:stretch>
              <a:fillRect/>
            </a:stretch>
          </a:blipFill>
          <a:ln w="12700">
            <a:miter lim="400000"/>
          </a:ln>
        </p:spPr>
        <p:txBody>
          <a:bodyPr lIns="45719" rIns="45719"/>
          <a:lstStyle/>
          <a:p>
            <a:pPr>
              <a:defRPr sz="2400"/>
            </a:pPr>
          </a:p>
        </p:txBody>
      </p:sp>
      <p:sp>
        <p:nvSpPr>
          <p:cNvPr id="1170" name="object 15"/>
          <p:cNvSpPr txBox="1"/>
          <p:nvPr/>
        </p:nvSpPr>
        <p:spPr>
          <a:xfrm>
            <a:off x="6877642" y="4414350"/>
            <a:ext cx="614680"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200</a:t>
            </a:r>
            <a:r>
              <a:rPr spc="27"/>
              <a:t>M</a:t>
            </a:r>
            <a:r>
              <a:t>N</a:t>
            </a:r>
          </a:p>
        </p:txBody>
      </p:sp>
      <p:sp>
        <p:nvSpPr>
          <p:cNvPr id="1171" name="object 16"/>
          <p:cNvSpPr/>
          <p:nvPr/>
        </p:nvSpPr>
        <p:spPr>
          <a:xfrm>
            <a:off x="2517646" y="2416046"/>
            <a:ext cx="1371601" cy="1121664"/>
          </a:xfrm>
          <a:prstGeom prst="rect">
            <a:avLst/>
          </a:prstGeom>
          <a:blipFill>
            <a:blip r:embed="rId10"/>
            <a:stretch>
              <a:fillRect/>
            </a:stretch>
          </a:blipFill>
          <a:ln w="12700">
            <a:miter lim="400000"/>
          </a:ln>
        </p:spPr>
        <p:txBody>
          <a:bodyPr lIns="45719" rIns="45719"/>
          <a:lstStyle/>
          <a:p>
            <a:pPr>
              <a:defRPr sz="2400"/>
            </a:pPr>
          </a:p>
        </p:txBody>
      </p:sp>
      <p:sp>
        <p:nvSpPr>
          <p:cNvPr id="1172" name="object 17"/>
          <p:cNvSpPr/>
          <p:nvPr/>
        </p:nvSpPr>
        <p:spPr>
          <a:xfrm>
            <a:off x="2872063" y="3562434"/>
            <a:ext cx="816424" cy="113791"/>
          </a:xfrm>
          <a:prstGeom prst="rect">
            <a:avLst/>
          </a:prstGeom>
          <a:blipFill>
            <a:blip r:embed="rId11"/>
            <a:stretch>
              <a:fillRect/>
            </a:stretch>
          </a:blipFill>
          <a:ln w="12700">
            <a:miter lim="400000"/>
          </a:ln>
        </p:spPr>
        <p:txBody>
          <a:bodyPr lIns="45719" rIns="45719"/>
          <a:lstStyle/>
          <a:p>
            <a:pPr>
              <a:defRPr sz="2400"/>
            </a:pPr>
          </a:p>
        </p:txBody>
      </p:sp>
      <p:sp>
        <p:nvSpPr>
          <p:cNvPr id="1173" name="object 18"/>
          <p:cNvSpPr txBox="1"/>
          <p:nvPr/>
        </p:nvSpPr>
        <p:spPr>
          <a:xfrm>
            <a:off x="2958759" y="2130383"/>
            <a:ext cx="514774"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50</a:t>
            </a:r>
            <a:r>
              <a:rPr spc="27"/>
              <a:t>M</a:t>
            </a:r>
            <a:r>
              <a:t>N</a:t>
            </a:r>
          </a:p>
        </p:txBody>
      </p:sp>
      <p:sp>
        <p:nvSpPr>
          <p:cNvPr id="1174" name="object 19"/>
          <p:cNvSpPr/>
          <p:nvPr/>
        </p:nvSpPr>
        <p:spPr>
          <a:xfrm>
            <a:off x="4700015" y="5665622"/>
            <a:ext cx="873488" cy="113791"/>
          </a:xfrm>
          <a:prstGeom prst="rect">
            <a:avLst/>
          </a:prstGeom>
          <a:blipFill>
            <a:blip r:embed="rId12"/>
            <a:stretch>
              <a:fillRect/>
            </a:stretch>
          </a:blipFill>
          <a:ln w="12700">
            <a:miter lim="400000"/>
          </a:ln>
        </p:spPr>
        <p:txBody>
          <a:bodyPr lIns="45719" rIns="45719"/>
          <a:lstStyle/>
          <a:p>
            <a:pPr>
              <a:defRPr sz="2400"/>
            </a:pPr>
          </a:p>
        </p:txBody>
      </p:sp>
      <p:sp>
        <p:nvSpPr>
          <p:cNvPr id="1175" name="object 20"/>
          <p:cNvSpPr txBox="1"/>
          <p:nvPr/>
        </p:nvSpPr>
        <p:spPr>
          <a:xfrm>
            <a:off x="4787562" y="4077377"/>
            <a:ext cx="614680"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900</a:t>
            </a:r>
            <a:r>
              <a:rPr spc="27"/>
              <a:t>M</a:t>
            </a:r>
            <a:r>
              <a:t>N</a:t>
            </a:r>
          </a:p>
        </p:txBody>
      </p:sp>
      <p:sp>
        <p:nvSpPr>
          <p:cNvPr id="1176" name="object 21"/>
          <p:cNvSpPr/>
          <p:nvPr/>
        </p:nvSpPr>
        <p:spPr>
          <a:xfrm>
            <a:off x="4354576" y="4267199"/>
            <a:ext cx="1558545" cy="1958850"/>
          </a:xfrm>
          <a:prstGeom prst="rect">
            <a:avLst/>
          </a:prstGeom>
          <a:blipFill>
            <a:blip r:embed="rId13"/>
            <a:stretch>
              <a:fillRect/>
            </a:stretch>
          </a:blipFill>
          <a:ln w="12700">
            <a:miter lim="400000"/>
          </a:ln>
        </p:spPr>
        <p:txBody>
          <a:bodyPr lIns="45719" rIns="45719"/>
          <a:lstStyle/>
          <a:p>
            <a:pPr>
              <a:defRPr sz="2400"/>
            </a:pPr>
          </a:p>
        </p:txBody>
      </p:sp>
      <p:sp>
        <p:nvSpPr>
          <p:cNvPr id="1177" name="object 22"/>
          <p:cNvSpPr/>
          <p:nvPr/>
        </p:nvSpPr>
        <p:spPr>
          <a:xfrm>
            <a:off x="5006847" y="4706113"/>
            <a:ext cx="174752" cy="174752"/>
          </a:xfrm>
          <a:prstGeom prst="rect">
            <a:avLst/>
          </a:prstGeom>
          <a:blipFill>
            <a:blip r:embed="rId14"/>
            <a:stretch>
              <a:fillRect/>
            </a:stretch>
          </a:blipFill>
          <a:ln w="12700">
            <a:miter lim="400000"/>
          </a:ln>
        </p:spPr>
        <p:txBody>
          <a:bodyPr lIns="45719" rIns="45719"/>
          <a:lstStyle/>
          <a:p>
            <a:pPr>
              <a:defRPr sz="2400"/>
            </a:pPr>
          </a:p>
        </p:txBody>
      </p:sp>
      <p:sp>
        <p:nvSpPr>
          <p:cNvPr id="1178" name="object 23"/>
          <p:cNvSpPr/>
          <p:nvPr/>
        </p:nvSpPr>
        <p:spPr>
          <a:xfrm>
            <a:off x="1000557" y="5645708"/>
            <a:ext cx="765912" cy="113791"/>
          </a:xfrm>
          <a:prstGeom prst="rect">
            <a:avLst/>
          </a:prstGeom>
          <a:blipFill>
            <a:blip r:embed="rId15"/>
            <a:stretch>
              <a:fillRect/>
            </a:stretch>
          </a:blipFill>
          <a:ln w="12700">
            <a:miter lim="400000"/>
          </a:ln>
        </p:spPr>
        <p:txBody>
          <a:bodyPr lIns="45719" rIns="45719"/>
          <a:lstStyle/>
          <a:p>
            <a:pPr>
              <a:defRPr sz="2400"/>
            </a:pPr>
          </a:p>
        </p:txBody>
      </p:sp>
      <p:sp>
        <p:nvSpPr>
          <p:cNvPr id="1179" name="object 24"/>
          <p:cNvSpPr txBox="1"/>
          <p:nvPr/>
        </p:nvSpPr>
        <p:spPr>
          <a:xfrm>
            <a:off x="1063684" y="4241969"/>
            <a:ext cx="514774"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50</a:t>
            </a:r>
            <a:r>
              <a:rPr spc="27"/>
              <a:t>M</a:t>
            </a:r>
            <a:r>
              <a:t>N</a:t>
            </a:r>
          </a:p>
        </p:txBody>
      </p:sp>
      <p:sp>
        <p:nvSpPr>
          <p:cNvPr id="1180" name="object 25"/>
          <p:cNvSpPr/>
          <p:nvPr/>
        </p:nvSpPr>
        <p:spPr>
          <a:xfrm>
            <a:off x="414527" y="4435854"/>
            <a:ext cx="1745489" cy="1885696"/>
          </a:xfrm>
          <a:prstGeom prst="rect">
            <a:avLst/>
          </a:prstGeom>
          <a:blipFill>
            <a:blip r:embed="rId16"/>
            <a:stretch>
              <a:fillRect/>
            </a:stretch>
          </a:blipFill>
          <a:ln w="12700">
            <a:miter lim="400000"/>
          </a:ln>
        </p:spPr>
        <p:txBody>
          <a:bodyPr lIns="45719" rIns="45719"/>
          <a:lstStyle/>
          <a:p>
            <a:pPr>
              <a:defRPr sz="2400"/>
            </a:pPr>
          </a:p>
        </p:txBody>
      </p:sp>
      <p:sp>
        <p:nvSpPr>
          <p:cNvPr id="1181" name="object 26"/>
          <p:cNvSpPr/>
          <p:nvPr/>
        </p:nvSpPr>
        <p:spPr>
          <a:xfrm>
            <a:off x="1209041" y="5004815"/>
            <a:ext cx="249936" cy="199136"/>
          </a:xfrm>
          <a:prstGeom prst="rect">
            <a:avLst/>
          </a:prstGeom>
          <a:blipFill>
            <a:blip r:embed="rId17"/>
            <a:stretch>
              <a:fillRect/>
            </a:stretch>
          </a:blipFill>
          <a:ln w="12700">
            <a:miter lim="400000"/>
          </a:ln>
        </p:spPr>
        <p:txBody>
          <a:bodyPr lIns="45719" rIns="45719"/>
          <a:lstStyle/>
          <a:p>
            <a:pPr>
              <a:defRPr sz="2400"/>
            </a:pPr>
          </a:p>
        </p:txBody>
      </p:sp>
      <p:sp>
        <p:nvSpPr>
          <p:cNvPr id="1182" name="object 27"/>
          <p:cNvSpPr/>
          <p:nvPr/>
        </p:nvSpPr>
        <p:spPr>
          <a:xfrm>
            <a:off x="845717" y="3635247"/>
            <a:ext cx="893826" cy="113791"/>
          </a:xfrm>
          <a:prstGeom prst="rect">
            <a:avLst/>
          </a:prstGeom>
          <a:blipFill>
            <a:blip r:embed="rId18"/>
            <a:stretch>
              <a:fillRect/>
            </a:stretch>
          </a:blipFill>
          <a:ln w="12700">
            <a:miter lim="400000"/>
          </a:ln>
        </p:spPr>
        <p:txBody>
          <a:bodyPr lIns="45719" rIns="45719"/>
          <a:lstStyle/>
          <a:p>
            <a:pPr>
              <a:defRPr sz="2400"/>
            </a:pPr>
          </a:p>
        </p:txBody>
      </p:sp>
      <p:sp>
        <p:nvSpPr>
          <p:cNvPr id="1183" name="object 28"/>
          <p:cNvSpPr txBox="1"/>
          <p:nvPr/>
        </p:nvSpPr>
        <p:spPr>
          <a:xfrm>
            <a:off x="1009226" y="1528063"/>
            <a:ext cx="514773"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60</a:t>
            </a:r>
            <a:r>
              <a:rPr spc="27"/>
              <a:t>M</a:t>
            </a:r>
            <a:r>
              <a:t>N</a:t>
            </a:r>
          </a:p>
        </p:txBody>
      </p:sp>
      <p:sp>
        <p:nvSpPr>
          <p:cNvPr id="1184" name="object 29"/>
          <p:cNvSpPr/>
          <p:nvPr/>
        </p:nvSpPr>
        <p:spPr>
          <a:xfrm>
            <a:off x="453135" y="1863344"/>
            <a:ext cx="1670306" cy="2320545"/>
          </a:xfrm>
          <a:prstGeom prst="rect">
            <a:avLst/>
          </a:prstGeom>
          <a:blipFill>
            <a:blip r:embed="rId19"/>
            <a:stretch>
              <a:fillRect/>
            </a:stretch>
          </a:blipFill>
          <a:ln w="12700">
            <a:miter lim="400000"/>
          </a:ln>
        </p:spPr>
        <p:txBody>
          <a:bodyPr lIns="45719" rIns="45719"/>
          <a:lstStyle/>
          <a:p>
            <a:pPr>
              <a:defRPr sz="2400"/>
            </a:pPr>
          </a:p>
        </p:txBody>
      </p:sp>
      <p:sp>
        <p:nvSpPr>
          <p:cNvPr id="1185" name="object 30"/>
          <p:cNvSpPr/>
          <p:nvPr/>
        </p:nvSpPr>
        <p:spPr>
          <a:xfrm>
            <a:off x="1087119" y="3133343"/>
            <a:ext cx="249936" cy="260097"/>
          </a:xfrm>
          <a:prstGeom prst="rect">
            <a:avLst/>
          </a:prstGeom>
          <a:blipFill>
            <a:blip r:embed="rId20"/>
            <a:stretch>
              <a:fillRect/>
            </a:stretch>
          </a:blipFill>
          <a:ln w="12700">
            <a:miter lim="400000"/>
          </a:ln>
        </p:spPr>
        <p:txBody>
          <a:bodyPr lIns="45719" rIns="45719"/>
          <a:lstStyle/>
          <a:p>
            <a:pPr>
              <a:defRPr sz="2400"/>
            </a:pPr>
          </a:p>
        </p:txBody>
      </p:sp>
      <p:sp>
        <p:nvSpPr>
          <p:cNvPr id="1186" name="object 31"/>
          <p:cNvSpPr/>
          <p:nvPr/>
        </p:nvSpPr>
        <p:spPr>
          <a:xfrm>
            <a:off x="4832434" y="3596978"/>
            <a:ext cx="540918" cy="113791"/>
          </a:xfrm>
          <a:prstGeom prst="rect">
            <a:avLst/>
          </a:prstGeom>
          <a:blipFill>
            <a:blip r:embed="rId21"/>
            <a:stretch>
              <a:fillRect/>
            </a:stretch>
          </a:blipFill>
          <a:ln w="12700">
            <a:miter lim="400000"/>
          </a:ln>
        </p:spPr>
        <p:txBody>
          <a:bodyPr lIns="45719" rIns="45719"/>
          <a:lstStyle/>
          <a:p>
            <a:pPr>
              <a:defRPr sz="2400"/>
            </a:pPr>
          </a:p>
        </p:txBody>
      </p:sp>
      <p:sp>
        <p:nvSpPr>
          <p:cNvPr id="1187" name="object 32"/>
          <p:cNvSpPr txBox="1"/>
          <p:nvPr/>
        </p:nvSpPr>
        <p:spPr>
          <a:xfrm>
            <a:off x="4758604" y="2008461"/>
            <a:ext cx="514774"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10</a:t>
            </a:r>
            <a:r>
              <a:rPr spc="27"/>
              <a:t>M</a:t>
            </a:r>
            <a:r>
              <a:t>N</a:t>
            </a:r>
          </a:p>
        </p:txBody>
      </p:sp>
      <p:sp>
        <p:nvSpPr>
          <p:cNvPr id="1188" name="object 33"/>
          <p:cNvSpPr/>
          <p:nvPr/>
        </p:nvSpPr>
        <p:spPr>
          <a:xfrm>
            <a:off x="4391152" y="2137662"/>
            <a:ext cx="1284224" cy="2068577"/>
          </a:xfrm>
          <a:prstGeom prst="rect">
            <a:avLst/>
          </a:prstGeom>
          <a:blipFill>
            <a:blip r:embed="rId22"/>
            <a:stretch>
              <a:fillRect/>
            </a:stretch>
          </a:blipFill>
          <a:ln w="12700">
            <a:miter lim="400000"/>
          </a:ln>
        </p:spPr>
        <p:txBody>
          <a:bodyPr lIns="45719" rIns="45719"/>
          <a:lstStyle/>
          <a:p>
            <a:pPr>
              <a:defRPr sz="2400"/>
            </a:pPr>
          </a:p>
        </p:txBody>
      </p:sp>
      <p:sp>
        <p:nvSpPr>
          <p:cNvPr id="1189" name="object 34"/>
          <p:cNvSpPr/>
          <p:nvPr/>
        </p:nvSpPr>
        <p:spPr>
          <a:xfrm>
            <a:off x="4917439" y="2930143"/>
            <a:ext cx="296671" cy="331217"/>
          </a:xfrm>
          <a:prstGeom prst="rect">
            <a:avLst/>
          </a:prstGeom>
          <a:blipFill>
            <a:blip r:embed="rId23"/>
            <a:stretch>
              <a:fillRect/>
            </a:stretch>
          </a:blipFill>
          <a:ln w="12700">
            <a:miter lim="400000"/>
          </a:ln>
        </p:spPr>
        <p:txBody>
          <a:bodyPr lIns="45719" rIns="45719"/>
          <a:lstStyle/>
          <a:p>
            <a:pPr>
              <a:defRPr sz="2400"/>
            </a:pPr>
          </a:p>
        </p:txBody>
      </p:sp>
      <p:sp>
        <p:nvSpPr>
          <p:cNvPr id="1190" name="object 35"/>
          <p:cNvSpPr/>
          <p:nvPr/>
        </p:nvSpPr>
        <p:spPr>
          <a:xfrm>
            <a:off x="8534400" y="3846576"/>
            <a:ext cx="1359408" cy="1999489"/>
          </a:xfrm>
          <a:prstGeom prst="rect">
            <a:avLst/>
          </a:prstGeom>
          <a:blipFill>
            <a:blip r:embed="rId24"/>
            <a:stretch>
              <a:fillRect/>
            </a:stretch>
          </a:blipFill>
          <a:ln w="12700">
            <a:miter lim="400000"/>
          </a:ln>
        </p:spPr>
        <p:txBody>
          <a:bodyPr lIns="45719" rIns="45719"/>
          <a:lstStyle/>
          <a:p>
            <a:pPr>
              <a:defRPr sz="2400"/>
            </a:pPr>
          </a:p>
        </p:txBody>
      </p:sp>
      <p:sp>
        <p:nvSpPr>
          <p:cNvPr id="1191" name="object 36"/>
          <p:cNvSpPr/>
          <p:nvPr/>
        </p:nvSpPr>
        <p:spPr>
          <a:xfrm>
            <a:off x="2521710" y="4183888"/>
            <a:ext cx="1633729" cy="1458977"/>
          </a:xfrm>
          <a:prstGeom prst="rect">
            <a:avLst/>
          </a:prstGeom>
          <a:blipFill>
            <a:blip r:embed="rId25"/>
            <a:stretch>
              <a:fillRect/>
            </a:stretch>
          </a:blipFill>
          <a:ln w="12700">
            <a:miter lim="400000"/>
          </a:ln>
        </p:spPr>
        <p:txBody>
          <a:bodyPr lIns="45719" rIns="45719"/>
          <a:lstStyle/>
          <a:p>
            <a:pPr>
              <a:defRPr sz="2400"/>
            </a:pPr>
          </a:p>
        </p:txBody>
      </p:sp>
      <p:sp>
        <p:nvSpPr>
          <p:cNvPr id="1192" name="object 37"/>
          <p:cNvSpPr/>
          <p:nvPr/>
        </p:nvSpPr>
        <p:spPr>
          <a:xfrm>
            <a:off x="8832257" y="5641645"/>
            <a:ext cx="819301" cy="113791"/>
          </a:xfrm>
          <a:prstGeom prst="rect">
            <a:avLst/>
          </a:prstGeom>
          <a:blipFill>
            <a:blip r:embed="rId26"/>
            <a:stretch>
              <a:fillRect/>
            </a:stretch>
          </a:blipFill>
          <a:ln w="12700">
            <a:miter lim="400000"/>
          </a:ln>
        </p:spPr>
        <p:txBody>
          <a:bodyPr lIns="45719" rIns="45719"/>
          <a:lstStyle/>
          <a:p>
            <a:pPr>
              <a:defRPr sz="2400"/>
            </a:pPr>
          </a:p>
        </p:txBody>
      </p:sp>
      <p:sp>
        <p:nvSpPr>
          <p:cNvPr id="1193" name="object 38"/>
          <p:cNvSpPr/>
          <p:nvPr/>
        </p:nvSpPr>
        <p:spPr>
          <a:xfrm>
            <a:off x="3131651" y="5631484"/>
            <a:ext cx="473659" cy="113791"/>
          </a:xfrm>
          <a:prstGeom prst="rect">
            <a:avLst/>
          </a:prstGeom>
          <a:blipFill>
            <a:blip r:embed="rId27"/>
            <a:stretch>
              <a:fillRect/>
            </a:stretch>
          </a:blipFill>
          <a:ln w="12700">
            <a:miter lim="400000"/>
          </a:ln>
        </p:spPr>
        <p:txBody>
          <a:bodyPr lIns="45719" rIns="45719"/>
          <a:lstStyle/>
          <a:p>
            <a:pPr>
              <a:defRPr sz="2400"/>
            </a:pPr>
          </a:p>
        </p:txBody>
      </p:sp>
      <p:sp>
        <p:nvSpPr>
          <p:cNvPr id="1194" name="object 39"/>
          <p:cNvSpPr txBox="1"/>
          <p:nvPr/>
        </p:nvSpPr>
        <p:spPr>
          <a:xfrm>
            <a:off x="2989240" y="4113954"/>
            <a:ext cx="614680"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100</a:t>
            </a:r>
            <a:r>
              <a:rPr spc="27"/>
              <a:t>M</a:t>
            </a:r>
            <a:r>
              <a:t>N</a:t>
            </a:r>
          </a:p>
        </p:txBody>
      </p:sp>
      <p:sp>
        <p:nvSpPr>
          <p:cNvPr id="1195" name="object 40"/>
          <p:cNvSpPr txBox="1"/>
          <p:nvPr/>
        </p:nvSpPr>
        <p:spPr>
          <a:xfrm>
            <a:off x="9040875" y="3980686"/>
            <a:ext cx="414868"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7</a:t>
            </a:r>
            <a:r>
              <a:rPr spc="27"/>
              <a:t>M</a:t>
            </a:r>
            <a:r>
              <a:t>N</a:t>
            </a:r>
          </a:p>
        </p:txBody>
      </p:sp>
      <p:sp>
        <p:nvSpPr>
          <p:cNvPr id="1196" name="object 41"/>
          <p:cNvSpPr/>
          <p:nvPr/>
        </p:nvSpPr>
        <p:spPr>
          <a:xfrm>
            <a:off x="10322559" y="4259072"/>
            <a:ext cx="1424433" cy="1446784"/>
          </a:xfrm>
          <a:prstGeom prst="rect">
            <a:avLst/>
          </a:prstGeom>
          <a:blipFill>
            <a:blip r:embed="rId28"/>
            <a:stretch>
              <a:fillRect/>
            </a:stretch>
          </a:blipFill>
          <a:ln w="12700">
            <a:miter lim="400000"/>
          </a:ln>
        </p:spPr>
        <p:txBody>
          <a:bodyPr lIns="45719" rIns="45719"/>
          <a:lstStyle/>
          <a:p>
            <a:pPr>
              <a:defRPr sz="2400"/>
            </a:pPr>
          </a:p>
        </p:txBody>
      </p:sp>
      <p:sp>
        <p:nvSpPr>
          <p:cNvPr id="1197" name="object 42"/>
          <p:cNvSpPr/>
          <p:nvPr/>
        </p:nvSpPr>
        <p:spPr>
          <a:xfrm>
            <a:off x="10749619" y="5629045"/>
            <a:ext cx="559376" cy="113791"/>
          </a:xfrm>
          <a:prstGeom prst="rect">
            <a:avLst/>
          </a:prstGeom>
          <a:blipFill>
            <a:blip r:embed="rId29"/>
            <a:stretch>
              <a:fillRect/>
            </a:stretch>
          </a:blipFill>
          <a:ln w="12700">
            <a:miter lim="400000"/>
          </a:ln>
        </p:spPr>
        <p:txBody>
          <a:bodyPr lIns="45719" rIns="45719"/>
          <a:lstStyle/>
          <a:p>
            <a:pPr>
              <a:defRPr sz="2400"/>
            </a:pPr>
          </a:p>
        </p:txBody>
      </p:sp>
      <p:sp>
        <p:nvSpPr>
          <p:cNvPr id="1198" name="object 43"/>
          <p:cNvSpPr txBox="1"/>
          <p:nvPr/>
        </p:nvSpPr>
        <p:spPr>
          <a:xfrm>
            <a:off x="10847830" y="3980686"/>
            <a:ext cx="514774"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b="1" sz="1400">
                <a:solidFill>
                  <a:srgbClr val="E8396C"/>
                </a:solidFill>
              </a:defRPr>
            </a:pPr>
            <a:r>
              <a:t>15</a:t>
            </a:r>
            <a:r>
              <a:rPr spc="27"/>
              <a:t>M</a:t>
            </a:r>
            <a:r>
              <a:t>N</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object 2"/>
          <p:cNvSpPr/>
          <p:nvPr/>
        </p:nvSpPr>
        <p:spPr>
          <a:xfrm>
            <a:off x="839216" y="348656"/>
            <a:ext cx="6601123" cy="585218"/>
          </a:xfrm>
          <a:prstGeom prst="rect">
            <a:avLst/>
          </a:prstGeom>
          <a:blipFill>
            <a:blip r:embed="rId2"/>
            <a:stretch>
              <a:fillRect/>
            </a:stretch>
          </a:blipFill>
          <a:ln w="12700">
            <a:miter lim="400000"/>
          </a:ln>
        </p:spPr>
        <p:txBody>
          <a:bodyPr lIns="45719" rIns="45719"/>
          <a:lstStyle/>
          <a:p>
            <a:pPr>
              <a:defRPr sz="2400"/>
            </a:pPr>
          </a:p>
        </p:txBody>
      </p:sp>
      <p:sp>
        <p:nvSpPr>
          <p:cNvPr id="1201" name="object 3"/>
          <p:cNvSpPr/>
          <p:nvPr/>
        </p:nvSpPr>
        <p:spPr>
          <a:xfrm>
            <a:off x="839215" y="902987"/>
            <a:ext cx="4956050" cy="520598"/>
          </a:xfrm>
          <a:prstGeom prst="rect">
            <a:avLst/>
          </a:prstGeom>
          <a:blipFill>
            <a:blip r:embed="rId3"/>
            <a:stretch>
              <a:fillRect/>
            </a:stretch>
          </a:blipFill>
          <a:ln w="12700">
            <a:miter lim="400000"/>
          </a:ln>
        </p:spPr>
        <p:txBody>
          <a:bodyPr lIns="45719" rIns="45719"/>
          <a:lstStyle/>
          <a:p>
            <a:pPr>
              <a:defRPr sz="2400"/>
            </a:pPr>
          </a:p>
        </p:txBody>
      </p:sp>
      <p:sp>
        <p:nvSpPr>
          <p:cNvPr id="1202" name="object 4"/>
          <p:cNvSpPr/>
          <p:nvPr/>
        </p:nvSpPr>
        <p:spPr>
          <a:xfrm>
            <a:off x="231648" y="2064510"/>
            <a:ext cx="3350768" cy="3872993"/>
          </a:xfrm>
          <a:prstGeom prst="rect">
            <a:avLst/>
          </a:prstGeom>
          <a:blipFill>
            <a:blip r:embed="rId4"/>
            <a:stretch>
              <a:fillRect/>
            </a:stretch>
          </a:blipFill>
          <a:ln w="12700">
            <a:miter lim="400000"/>
          </a:ln>
        </p:spPr>
        <p:txBody>
          <a:bodyPr lIns="45719" rIns="45719"/>
          <a:lstStyle/>
          <a:p>
            <a:pPr>
              <a:defRPr sz="2400"/>
            </a:pPr>
          </a:p>
        </p:txBody>
      </p:sp>
      <p:sp>
        <p:nvSpPr>
          <p:cNvPr id="1203" name="object 5"/>
          <p:cNvSpPr/>
          <p:nvPr/>
        </p:nvSpPr>
        <p:spPr>
          <a:xfrm>
            <a:off x="4116830" y="2946400"/>
            <a:ext cx="479552" cy="2416049"/>
          </a:xfrm>
          <a:prstGeom prst="rect">
            <a:avLst/>
          </a:prstGeom>
          <a:solidFill>
            <a:srgbClr val="E8396C"/>
          </a:solidFill>
          <a:ln w="12700">
            <a:miter lim="400000"/>
          </a:ln>
        </p:spPr>
        <p:txBody>
          <a:bodyPr lIns="45719" rIns="45719"/>
          <a:lstStyle/>
          <a:p>
            <a:pPr>
              <a:defRPr sz="2400"/>
            </a:pPr>
          </a:p>
        </p:txBody>
      </p:sp>
      <p:sp>
        <p:nvSpPr>
          <p:cNvPr id="1204" name="object 6"/>
          <p:cNvSpPr/>
          <p:nvPr/>
        </p:nvSpPr>
        <p:spPr>
          <a:xfrm>
            <a:off x="5092193" y="3017519"/>
            <a:ext cx="479551" cy="2344929"/>
          </a:xfrm>
          <a:prstGeom prst="rect">
            <a:avLst/>
          </a:prstGeom>
          <a:solidFill>
            <a:srgbClr val="E8396C"/>
          </a:solidFill>
          <a:ln w="12700">
            <a:miter lim="400000"/>
          </a:ln>
        </p:spPr>
        <p:txBody>
          <a:bodyPr lIns="45719" rIns="45719"/>
          <a:lstStyle/>
          <a:p>
            <a:pPr>
              <a:defRPr sz="2400"/>
            </a:pPr>
          </a:p>
        </p:txBody>
      </p:sp>
      <p:sp>
        <p:nvSpPr>
          <p:cNvPr id="1205" name="object 7"/>
          <p:cNvSpPr/>
          <p:nvPr/>
        </p:nvSpPr>
        <p:spPr>
          <a:xfrm>
            <a:off x="6065520" y="3088638"/>
            <a:ext cx="481586" cy="2273810"/>
          </a:xfrm>
          <a:prstGeom prst="rect">
            <a:avLst/>
          </a:prstGeom>
          <a:solidFill>
            <a:srgbClr val="E8396C"/>
          </a:solidFill>
          <a:ln w="12700">
            <a:miter lim="400000"/>
          </a:ln>
        </p:spPr>
        <p:txBody>
          <a:bodyPr lIns="45719" rIns="45719"/>
          <a:lstStyle/>
          <a:p>
            <a:pPr>
              <a:defRPr sz="2400"/>
            </a:pPr>
          </a:p>
        </p:txBody>
      </p:sp>
      <p:sp>
        <p:nvSpPr>
          <p:cNvPr id="1206" name="object 8"/>
          <p:cNvSpPr/>
          <p:nvPr/>
        </p:nvSpPr>
        <p:spPr>
          <a:xfrm>
            <a:off x="7040878" y="3088638"/>
            <a:ext cx="479552" cy="2273810"/>
          </a:xfrm>
          <a:prstGeom prst="rect">
            <a:avLst/>
          </a:prstGeom>
          <a:solidFill>
            <a:srgbClr val="E8396C"/>
          </a:solidFill>
          <a:ln w="12700">
            <a:miter lim="400000"/>
          </a:ln>
        </p:spPr>
        <p:txBody>
          <a:bodyPr lIns="45719" rIns="45719"/>
          <a:lstStyle/>
          <a:p>
            <a:pPr>
              <a:defRPr sz="2400"/>
            </a:pPr>
          </a:p>
        </p:txBody>
      </p:sp>
      <p:sp>
        <p:nvSpPr>
          <p:cNvPr id="1207" name="object 9"/>
          <p:cNvSpPr/>
          <p:nvPr/>
        </p:nvSpPr>
        <p:spPr>
          <a:xfrm>
            <a:off x="8014207" y="3301999"/>
            <a:ext cx="481586" cy="2060451"/>
          </a:xfrm>
          <a:prstGeom prst="rect">
            <a:avLst/>
          </a:prstGeom>
          <a:solidFill>
            <a:srgbClr val="E8396C"/>
          </a:solidFill>
          <a:ln w="12700">
            <a:miter lim="400000"/>
          </a:ln>
        </p:spPr>
        <p:txBody>
          <a:bodyPr lIns="45719" rIns="45719"/>
          <a:lstStyle/>
          <a:p>
            <a:pPr>
              <a:defRPr sz="2400"/>
            </a:pPr>
          </a:p>
        </p:txBody>
      </p:sp>
      <p:sp>
        <p:nvSpPr>
          <p:cNvPr id="1208" name="object 10"/>
          <p:cNvSpPr/>
          <p:nvPr/>
        </p:nvSpPr>
        <p:spPr>
          <a:xfrm>
            <a:off x="8989569" y="3301999"/>
            <a:ext cx="479553" cy="2060451"/>
          </a:xfrm>
          <a:prstGeom prst="rect">
            <a:avLst/>
          </a:prstGeom>
          <a:solidFill>
            <a:srgbClr val="E8396C"/>
          </a:solidFill>
          <a:ln w="12700">
            <a:miter lim="400000"/>
          </a:ln>
        </p:spPr>
        <p:txBody>
          <a:bodyPr lIns="45719" rIns="45719"/>
          <a:lstStyle/>
          <a:p>
            <a:pPr>
              <a:defRPr sz="2400"/>
            </a:pPr>
          </a:p>
        </p:txBody>
      </p:sp>
      <p:sp>
        <p:nvSpPr>
          <p:cNvPr id="1209" name="object 11"/>
          <p:cNvSpPr/>
          <p:nvPr/>
        </p:nvSpPr>
        <p:spPr>
          <a:xfrm>
            <a:off x="9964926" y="3373118"/>
            <a:ext cx="479552" cy="1989330"/>
          </a:xfrm>
          <a:prstGeom prst="rect">
            <a:avLst/>
          </a:prstGeom>
          <a:solidFill>
            <a:srgbClr val="E8396C"/>
          </a:solidFill>
          <a:ln w="12700">
            <a:miter lim="400000"/>
          </a:ln>
        </p:spPr>
        <p:txBody>
          <a:bodyPr lIns="45719" rIns="45719"/>
          <a:lstStyle/>
          <a:p>
            <a:pPr>
              <a:defRPr sz="2400"/>
            </a:pPr>
          </a:p>
        </p:txBody>
      </p:sp>
      <p:sp>
        <p:nvSpPr>
          <p:cNvPr id="1210" name="object 12"/>
          <p:cNvSpPr/>
          <p:nvPr/>
        </p:nvSpPr>
        <p:spPr>
          <a:xfrm>
            <a:off x="10938257" y="3373118"/>
            <a:ext cx="479551" cy="1989330"/>
          </a:xfrm>
          <a:prstGeom prst="rect">
            <a:avLst/>
          </a:prstGeom>
          <a:solidFill>
            <a:srgbClr val="E8396C"/>
          </a:solidFill>
          <a:ln w="12700">
            <a:miter lim="400000"/>
          </a:ln>
        </p:spPr>
        <p:txBody>
          <a:bodyPr lIns="45719" rIns="45719"/>
          <a:lstStyle/>
          <a:p>
            <a:pPr>
              <a:defRPr sz="2400"/>
            </a:pPr>
          </a:p>
        </p:txBody>
      </p:sp>
      <p:sp>
        <p:nvSpPr>
          <p:cNvPr id="1211" name="object 13"/>
          <p:cNvSpPr/>
          <p:nvPr/>
        </p:nvSpPr>
        <p:spPr>
          <a:xfrm>
            <a:off x="3870961" y="5362447"/>
            <a:ext cx="7794751" cy="1"/>
          </a:xfrm>
          <a:prstGeom prst="line">
            <a:avLst/>
          </a:prstGeom>
          <a:ln w="9144">
            <a:solidFill>
              <a:srgbClr val="FBE0E9"/>
            </a:solidFill>
          </a:ln>
        </p:spPr>
        <p:txBody>
          <a:bodyPr lIns="45719" rIns="45719"/>
          <a:lstStyle/>
          <a:p>
            <a:pPr/>
          </a:p>
        </p:txBody>
      </p:sp>
      <p:sp>
        <p:nvSpPr>
          <p:cNvPr id="1212" name="object 14"/>
          <p:cNvSpPr txBox="1"/>
          <p:nvPr/>
        </p:nvSpPr>
        <p:spPr>
          <a:xfrm>
            <a:off x="4116830" y="2611118"/>
            <a:ext cx="480061" cy="221954"/>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6405">
              <a:spcBef>
                <a:spcPts val="100"/>
              </a:spcBef>
              <a:defRPr spc="-7" sz="1600">
                <a:solidFill>
                  <a:srgbClr val="FFFFFF"/>
                </a:solidFill>
              </a:defRPr>
            </a:lvl1pPr>
          </a:lstStyle>
          <a:p>
            <a:pPr/>
            <a:r>
              <a:t>34%</a:t>
            </a:r>
          </a:p>
        </p:txBody>
      </p:sp>
      <p:sp>
        <p:nvSpPr>
          <p:cNvPr id="1213" name="object 15"/>
          <p:cNvSpPr txBox="1"/>
          <p:nvPr/>
        </p:nvSpPr>
        <p:spPr>
          <a:xfrm>
            <a:off x="5092193" y="2682238"/>
            <a:ext cx="480061" cy="221954"/>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5559">
              <a:spcBef>
                <a:spcPts val="100"/>
              </a:spcBef>
              <a:defRPr spc="-7" sz="1600">
                <a:solidFill>
                  <a:srgbClr val="FFFFFF"/>
                </a:solidFill>
              </a:defRPr>
            </a:lvl1pPr>
          </a:lstStyle>
          <a:p>
            <a:pPr/>
            <a:r>
              <a:t>33%</a:t>
            </a:r>
          </a:p>
        </p:txBody>
      </p:sp>
      <p:sp>
        <p:nvSpPr>
          <p:cNvPr id="1214" name="object 16"/>
          <p:cNvSpPr txBox="1"/>
          <p:nvPr/>
        </p:nvSpPr>
        <p:spPr>
          <a:xfrm>
            <a:off x="6065520" y="2753360"/>
            <a:ext cx="481754" cy="221953"/>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6405">
              <a:spcBef>
                <a:spcPts val="100"/>
              </a:spcBef>
              <a:defRPr spc="-7" sz="1600">
                <a:solidFill>
                  <a:srgbClr val="FFFFFF"/>
                </a:solidFill>
              </a:defRPr>
            </a:lvl1pPr>
          </a:lstStyle>
          <a:p>
            <a:pPr/>
            <a:r>
              <a:t>32%</a:t>
            </a:r>
          </a:p>
        </p:txBody>
      </p:sp>
      <p:sp>
        <p:nvSpPr>
          <p:cNvPr id="1215" name="object 17"/>
          <p:cNvSpPr txBox="1"/>
          <p:nvPr/>
        </p:nvSpPr>
        <p:spPr>
          <a:xfrm>
            <a:off x="7040878" y="2753360"/>
            <a:ext cx="480061" cy="221953"/>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6405">
              <a:spcBef>
                <a:spcPts val="100"/>
              </a:spcBef>
              <a:defRPr spc="-7" sz="1600">
                <a:solidFill>
                  <a:srgbClr val="FFFFFF"/>
                </a:solidFill>
              </a:defRPr>
            </a:lvl1pPr>
          </a:lstStyle>
          <a:p>
            <a:pPr/>
            <a:r>
              <a:t>32%</a:t>
            </a:r>
          </a:p>
        </p:txBody>
      </p:sp>
      <p:sp>
        <p:nvSpPr>
          <p:cNvPr id="1216" name="object 18"/>
          <p:cNvSpPr txBox="1"/>
          <p:nvPr/>
        </p:nvSpPr>
        <p:spPr>
          <a:xfrm>
            <a:off x="8014207" y="2973070"/>
            <a:ext cx="481754" cy="221953"/>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7251">
              <a:defRPr spc="-7" sz="1600">
                <a:solidFill>
                  <a:srgbClr val="FFFFFF"/>
                </a:solidFill>
              </a:defRPr>
            </a:lvl1pPr>
          </a:lstStyle>
          <a:p>
            <a:pPr/>
            <a:r>
              <a:t>29%</a:t>
            </a:r>
          </a:p>
        </p:txBody>
      </p:sp>
      <p:sp>
        <p:nvSpPr>
          <p:cNvPr id="1217" name="object 19"/>
          <p:cNvSpPr txBox="1"/>
          <p:nvPr/>
        </p:nvSpPr>
        <p:spPr>
          <a:xfrm>
            <a:off x="8989569" y="2973070"/>
            <a:ext cx="480061" cy="221953"/>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6405">
              <a:defRPr spc="-7" sz="1600">
                <a:solidFill>
                  <a:srgbClr val="FFFFFF"/>
                </a:solidFill>
              </a:defRPr>
            </a:lvl1pPr>
          </a:lstStyle>
          <a:p>
            <a:pPr/>
            <a:r>
              <a:t>29%</a:t>
            </a:r>
          </a:p>
        </p:txBody>
      </p:sp>
      <p:sp>
        <p:nvSpPr>
          <p:cNvPr id="1218" name="object 20"/>
          <p:cNvSpPr txBox="1"/>
          <p:nvPr/>
        </p:nvSpPr>
        <p:spPr>
          <a:xfrm>
            <a:off x="9964926" y="3044189"/>
            <a:ext cx="480061" cy="221954"/>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5559">
              <a:defRPr spc="-7" sz="1600">
                <a:solidFill>
                  <a:srgbClr val="FFFFFF"/>
                </a:solidFill>
              </a:defRPr>
            </a:lvl1pPr>
          </a:lstStyle>
          <a:p>
            <a:pPr/>
            <a:r>
              <a:t>28%</a:t>
            </a:r>
          </a:p>
        </p:txBody>
      </p:sp>
      <p:sp>
        <p:nvSpPr>
          <p:cNvPr id="1219" name="object 21"/>
          <p:cNvSpPr txBox="1"/>
          <p:nvPr/>
        </p:nvSpPr>
        <p:spPr>
          <a:xfrm>
            <a:off x="10938257" y="3044189"/>
            <a:ext cx="480061" cy="221954"/>
          </a:xfrm>
          <a:prstGeom prst="rect">
            <a:avLst/>
          </a:prstGeom>
          <a:solidFill>
            <a:srgbClr val="E8396C"/>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37251">
              <a:defRPr spc="-7" sz="1600">
                <a:solidFill>
                  <a:srgbClr val="FFFFFF"/>
                </a:solidFill>
              </a:defRPr>
            </a:lvl1pPr>
          </a:lstStyle>
          <a:p>
            <a:pPr/>
            <a:r>
              <a:t>28%</a:t>
            </a:r>
          </a:p>
        </p:txBody>
      </p:sp>
      <p:sp>
        <p:nvSpPr>
          <p:cNvPr id="1220" name="object 22"/>
          <p:cNvSpPr txBox="1"/>
          <p:nvPr/>
        </p:nvSpPr>
        <p:spPr>
          <a:xfrm>
            <a:off x="3879257" y="5441694"/>
            <a:ext cx="1843192" cy="172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defRPr spc="-7" sz="1200">
                <a:solidFill>
                  <a:srgbClr val="3C4245"/>
                </a:solidFill>
              </a:defRPr>
            </a:pPr>
            <a:r>
              <a:t>Unlocking PC Access</a:t>
            </a:r>
            <a:r>
              <a:rPr spc="87"/>
              <a:t> </a:t>
            </a:r>
            <a:r>
              <a:t>car</a:t>
            </a:r>
          </a:p>
        </p:txBody>
      </p:sp>
      <p:sp>
        <p:nvSpPr>
          <p:cNvPr id="1221" name="object 23"/>
          <p:cNvSpPr txBox="1"/>
          <p:nvPr/>
        </p:nvSpPr>
        <p:spPr>
          <a:xfrm>
            <a:off x="6099726" y="5616852"/>
            <a:ext cx="2357119" cy="172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6932">
              <a:spcBef>
                <a:spcPts val="100"/>
              </a:spcBef>
              <a:tabLst>
                <a:tab pos="1028700" algn="l"/>
                <a:tab pos="1968500" algn="l"/>
              </a:tabLst>
              <a:defRPr spc="-7" sz="1200">
                <a:solidFill>
                  <a:srgbClr val="3C4245"/>
                </a:solidFill>
              </a:defRPr>
            </a:lvl1pPr>
          </a:lstStyle>
          <a:p>
            <a:pPr/>
            <a:r>
              <a:t>home	time	office</a:t>
            </a:r>
          </a:p>
        </p:txBody>
      </p:sp>
      <p:sp>
        <p:nvSpPr>
          <p:cNvPr id="1222" name="object 24"/>
          <p:cNvSpPr txBox="1"/>
          <p:nvPr/>
        </p:nvSpPr>
        <p:spPr>
          <a:xfrm>
            <a:off x="5917353" y="5441694"/>
            <a:ext cx="4702388" cy="172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6932">
              <a:spcBef>
                <a:spcPts val="100"/>
              </a:spcBef>
              <a:tabLst>
                <a:tab pos="3111500" algn="l"/>
                <a:tab pos="3886200" algn="l"/>
              </a:tabLst>
              <a:defRPr spc="-7" sz="1200">
                <a:solidFill>
                  <a:srgbClr val="3C4245"/>
                </a:solidFill>
              </a:defRPr>
            </a:pPr>
            <a:r>
              <a:t>Access the    Register work </a:t>
            </a:r>
            <a:r>
              <a:rPr spc="272"/>
              <a:t> </a:t>
            </a:r>
            <a:r>
              <a:t>Access</a:t>
            </a:r>
            <a:r>
              <a:rPr spc="20"/>
              <a:t> </a:t>
            </a:r>
            <a:r>
              <a:t>the	Verify	Personalize</a:t>
            </a:r>
          </a:p>
        </p:txBody>
      </p:sp>
      <p:sp>
        <p:nvSpPr>
          <p:cNvPr id="1223" name="object 25"/>
          <p:cNvSpPr txBox="1"/>
          <p:nvPr/>
        </p:nvSpPr>
        <p:spPr>
          <a:xfrm>
            <a:off x="8803130" y="5629553"/>
            <a:ext cx="1809328" cy="329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05638" marR="6772" indent="-289552">
              <a:lnSpc>
                <a:spcPts val="1300"/>
              </a:lnSpc>
              <a:spcBef>
                <a:spcPts val="200"/>
              </a:spcBef>
              <a:tabLst>
                <a:tab pos="1003300" algn="l"/>
              </a:tabLst>
              <a:defRPr spc="-7" sz="1200">
                <a:solidFill>
                  <a:srgbClr val="3C4245"/>
                </a:solidFill>
              </a:defRPr>
            </a:pPr>
            <a:r>
              <a:t>payments</a:t>
            </a:r>
            <a:r>
              <a:rPr spc="0"/>
              <a:t> in	</a:t>
            </a:r>
            <a:r>
              <a:t>car</a:t>
            </a:r>
            <a:r>
              <a:rPr spc="-73"/>
              <a:t> </a:t>
            </a:r>
            <a:r>
              <a:t>settings  car</a:t>
            </a:r>
          </a:p>
        </p:txBody>
      </p:sp>
      <p:sp>
        <p:nvSpPr>
          <p:cNvPr id="1224" name="object 26"/>
          <p:cNvSpPr txBox="1"/>
          <p:nvPr/>
        </p:nvSpPr>
        <p:spPr>
          <a:xfrm>
            <a:off x="10833099" y="5454394"/>
            <a:ext cx="695114" cy="4945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693" marR="6772" indent="12700" algn="ctr">
              <a:lnSpc>
                <a:spcPts val="1300"/>
              </a:lnSpc>
              <a:spcBef>
                <a:spcPts val="200"/>
              </a:spcBef>
              <a:defRPr spc="-7" sz="1200">
                <a:solidFill>
                  <a:srgbClr val="3C4245"/>
                </a:solidFill>
              </a:defRPr>
            </a:pPr>
            <a:r>
              <a:t>Making  p</a:t>
            </a:r>
            <a:r>
              <a:rPr spc="-20"/>
              <a:t>a</a:t>
            </a:r>
            <a:r>
              <a:rPr spc="7"/>
              <a:t>y</a:t>
            </a:r>
            <a:r>
              <a:rPr spc="-13"/>
              <a:t>m</a:t>
            </a:r>
            <a:r>
              <a:t>en</a:t>
            </a:r>
            <a:r>
              <a:rPr spc="0"/>
              <a:t>ts  from</a:t>
            </a:r>
            <a:r>
              <a:rPr spc="-67"/>
              <a:t> </a:t>
            </a:r>
            <a:r>
              <a:t>PC</a:t>
            </a:r>
          </a:p>
        </p:txBody>
      </p:sp>
      <p:sp>
        <p:nvSpPr>
          <p:cNvPr id="1225" name="object 27"/>
          <p:cNvSpPr/>
          <p:nvPr/>
        </p:nvSpPr>
        <p:spPr>
          <a:xfrm>
            <a:off x="8022335" y="528319"/>
            <a:ext cx="3852672" cy="1609345"/>
          </a:xfrm>
          <a:prstGeom prst="rect">
            <a:avLst/>
          </a:prstGeom>
          <a:blipFill>
            <a:blip r:embed="rId5"/>
            <a:stretch>
              <a:fillRect/>
            </a:stretch>
          </a:blipFill>
          <a:ln w="12700">
            <a:miter lim="400000"/>
          </a:ln>
        </p:spPr>
        <p:txBody>
          <a:bodyPr lIns="45719" rIns="45719"/>
          <a:lstStyle/>
          <a:p>
            <a:pPr>
              <a:defRPr sz="2400"/>
            </a:pPr>
          </a:p>
        </p:txBody>
      </p:sp>
      <p:sp>
        <p:nvSpPr>
          <p:cNvPr id="1226" name="object 28"/>
          <p:cNvSpPr/>
          <p:nvPr/>
        </p:nvSpPr>
        <p:spPr>
          <a:xfrm>
            <a:off x="264159" y="6408928"/>
            <a:ext cx="5183634" cy="333246"/>
          </a:xfrm>
          <a:prstGeom prst="rect">
            <a:avLst/>
          </a:prstGeom>
          <a:blipFill>
            <a:blip r:embed="rId6"/>
            <a:stretch>
              <a:fillRect/>
            </a:stretch>
          </a:blipFill>
          <a:ln w="12700">
            <a:miter lim="400000"/>
          </a:ln>
        </p:spPr>
        <p:txBody>
          <a:bodyPr lIns="45719" rIns="45719"/>
          <a:lstStyle/>
          <a:p>
            <a:pPr>
              <a:defRPr sz="2400"/>
            </a:pPr>
          </a:p>
        </p:txBody>
      </p:sp>
      <p:sp>
        <p:nvSpPr>
          <p:cNvPr id="1227" name="object 29"/>
          <p:cNvSpPr/>
          <p:nvPr/>
        </p:nvSpPr>
        <p:spPr>
          <a:xfrm>
            <a:off x="321461" y="6344716"/>
            <a:ext cx="6194723" cy="164592"/>
          </a:xfrm>
          <a:prstGeom prst="rect">
            <a:avLst/>
          </a:prstGeom>
          <a:blipFill>
            <a:blip r:embed="rId7"/>
            <a:stretch>
              <a:fillRect/>
            </a:stretch>
          </a:blipFill>
          <a:ln w="12700">
            <a:miter lim="400000"/>
          </a:ln>
        </p:spPr>
        <p:txBody>
          <a:bodyPr lIns="45719" rIns="45719"/>
          <a:lstStyle/>
          <a:p>
            <a:pPr>
              <a:defRPr sz="2400"/>
            </a:pP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Content Placeholder 2"/>
          <p:cNvSpPr txBox="1"/>
          <p:nvPr>
            <p:ph type="body" idx="1"/>
          </p:nvPr>
        </p:nvSpPr>
        <p:spPr>
          <a:xfrm>
            <a:off x="575999" y="1656000"/>
            <a:ext cx="11041202" cy="4464001"/>
          </a:xfrm>
          <a:prstGeom prst="rect">
            <a:avLst/>
          </a:prstGeom>
        </p:spPr>
        <p:txBody>
          <a:bodyPr/>
          <a:lstStyle/>
          <a:p>
            <a:pPr/>
          </a:p>
        </p:txBody>
      </p:sp>
      <p:sp>
        <p:nvSpPr>
          <p:cNvPr id="1230" name="Title 1"/>
          <p:cNvSpPr txBox="1"/>
          <p:nvPr>
            <p:ph type="title"/>
          </p:nvPr>
        </p:nvSpPr>
        <p:spPr>
          <a:xfrm>
            <a:off x="575999" y="207035"/>
            <a:ext cx="11041202" cy="1152002"/>
          </a:xfrm>
          <a:prstGeom prst="rect">
            <a:avLst/>
          </a:prstGeom>
        </p:spPr>
        <p:txBody>
          <a:bodyPr/>
          <a:lstStyle/>
          <a:p>
            <a:pPr/>
          </a:p>
        </p:txBody>
      </p:sp>
      <p:pic>
        <p:nvPicPr>
          <p:cNvPr id="1231" name="image.png" descr="image.png"/>
          <p:cNvPicPr>
            <a:picLocks noChangeAspect="1"/>
          </p:cNvPicPr>
          <p:nvPr/>
        </p:nvPicPr>
        <p:blipFill>
          <a:blip r:embed="rId2">
            <a:extLst/>
          </a:blip>
          <a:stretch>
            <a:fillRect/>
          </a:stretch>
        </p:blipFill>
        <p:spPr>
          <a:xfrm>
            <a:off x="3657601" y="1524000"/>
            <a:ext cx="4943476" cy="489585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pic>
        <p:nvPicPr>
          <p:cNvPr id="296" name="Content Placeholder 5" descr="Content Placeholder 5"/>
          <p:cNvPicPr>
            <a:picLocks noChangeAspect="1"/>
          </p:cNvPicPr>
          <p:nvPr/>
        </p:nvPicPr>
        <p:blipFill>
          <a:blip r:embed="rId2">
            <a:extLst/>
          </a:blip>
          <a:stretch>
            <a:fillRect/>
          </a:stretch>
        </p:blipFill>
        <p:spPr>
          <a:xfrm>
            <a:off x="1461367" y="1905000"/>
            <a:ext cx="8058079" cy="3368330"/>
          </a:xfrm>
          <a:prstGeom prst="rect">
            <a:avLst/>
          </a:prstGeom>
          <a:ln w="12700">
            <a:miter lim="400000"/>
          </a:ln>
        </p:spPr>
      </p:pic>
      <p:sp>
        <p:nvSpPr>
          <p:cNvPr id="297"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Title 4"/>
          <p:cNvSpPr txBox="1"/>
          <p:nvPr>
            <p:ph type="title"/>
          </p:nvPr>
        </p:nvSpPr>
        <p:spPr>
          <a:xfrm>
            <a:off x="575999" y="207035"/>
            <a:ext cx="11041202" cy="1152002"/>
          </a:xfrm>
          <a:prstGeom prst="rect">
            <a:avLst/>
          </a:prstGeom>
        </p:spPr>
        <p:txBody>
          <a:bodyPr/>
          <a:lstStyle/>
          <a:p>
            <a:pPr/>
            <a:r>
              <a:t>General structure of FP live-scan device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pic>
        <p:nvPicPr>
          <p:cNvPr id="301" name="Content Placeholder 5" descr="Content Placeholder 5"/>
          <p:cNvPicPr>
            <a:picLocks noChangeAspect="1"/>
          </p:cNvPicPr>
          <p:nvPr/>
        </p:nvPicPr>
        <p:blipFill>
          <a:blip r:embed="rId2">
            <a:extLst/>
          </a:blip>
          <a:stretch>
            <a:fillRect/>
          </a:stretch>
        </p:blipFill>
        <p:spPr>
          <a:xfrm>
            <a:off x="1322191" y="1635306"/>
            <a:ext cx="9200554" cy="4298422"/>
          </a:xfrm>
          <a:prstGeom prst="rect">
            <a:avLst/>
          </a:prstGeom>
          <a:ln w="12700">
            <a:miter lim="400000"/>
          </a:ln>
        </p:spPr>
      </p:pic>
      <p:sp>
        <p:nvSpPr>
          <p:cNvPr id="302"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Title 4"/>
          <p:cNvSpPr txBox="1"/>
          <p:nvPr>
            <p:ph type="title"/>
          </p:nvPr>
        </p:nvSpPr>
        <p:spPr>
          <a:xfrm>
            <a:off x="575999" y="207035"/>
            <a:ext cx="11041202" cy="1152002"/>
          </a:xfrm>
          <a:prstGeom prst="rect">
            <a:avLst/>
          </a:prstGeom>
        </p:spPr>
        <p:txBody>
          <a:bodyPr/>
          <a:lstStyle/>
          <a:p>
            <a:pPr/>
            <a:r>
              <a:t>Multi-finger and single-finger acquisition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306" name="Content Placeholder 8"/>
          <p:cNvSpPr txBox="1"/>
          <p:nvPr>
            <p:ph type="body" idx="1"/>
          </p:nvPr>
        </p:nvSpPr>
        <p:spPr>
          <a:xfrm>
            <a:off x="575999" y="1656000"/>
            <a:ext cx="11041202" cy="4464001"/>
          </a:xfrm>
          <a:prstGeom prst="rect">
            <a:avLst/>
          </a:prstGeom>
        </p:spPr>
        <p:txBody>
          <a:bodyPr/>
          <a:lstStyle/>
          <a:p>
            <a:pPr/>
          </a:p>
        </p:txBody>
      </p:sp>
      <p:sp>
        <p:nvSpPr>
          <p:cNvPr id="307"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Title 4"/>
          <p:cNvSpPr txBox="1"/>
          <p:nvPr>
            <p:ph type="title"/>
          </p:nvPr>
        </p:nvSpPr>
        <p:spPr>
          <a:xfrm>
            <a:off x="575999" y="207035"/>
            <a:ext cx="11041202" cy="1152002"/>
          </a:xfrm>
          <a:prstGeom prst="rect">
            <a:avLst/>
          </a:prstGeom>
        </p:spPr>
        <p:txBody>
          <a:bodyPr/>
          <a:lstStyle/>
          <a:p>
            <a:pPr/>
            <a:r>
              <a:t>Rolled versus dab</a:t>
            </a:r>
          </a:p>
        </p:txBody>
      </p:sp>
      <p:pic>
        <p:nvPicPr>
          <p:cNvPr id="309" name="Picture 5" descr="Picture 5"/>
          <p:cNvPicPr>
            <a:picLocks noChangeAspect="1"/>
          </p:cNvPicPr>
          <p:nvPr/>
        </p:nvPicPr>
        <p:blipFill>
          <a:blip r:embed="rId2">
            <a:extLst/>
          </a:blip>
          <a:stretch>
            <a:fillRect/>
          </a:stretch>
        </p:blipFill>
        <p:spPr>
          <a:xfrm>
            <a:off x="1589866" y="1457833"/>
            <a:ext cx="8887467" cy="475216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Content Placeholder 2"/>
          <p:cNvSpPr txBox="1"/>
          <p:nvPr>
            <p:ph type="body" idx="1"/>
          </p:nvPr>
        </p:nvSpPr>
        <p:spPr>
          <a:xfrm>
            <a:off x="575999" y="1656000"/>
            <a:ext cx="11041202" cy="4464001"/>
          </a:xfrm>
          <a:prstGeom prst="rect">
            <a:avLst/>
          </a:prstGeom>
        </p:spPr>
        <p:txBody>
          <a:bodyPr/>
          <a:lstStyle/>
          <a:p>
            <a:pPr/>
          </a:p>
        </p:txBody>
      </p:sp>
      <p:sp>
        <p:nvSpPr>
          <p:cNvPr id="312" name="Sweeping"/>
          <p:cNvSpPr txBox="1"/>
          <p:nvPr>
            <p:ph type="title"/>
          </p:nvPr>
        </p:nvSpPr>
        <p:spPr>
          <a:xfrm>
            <a:off x="575999" y="207035"/>
            <a:ext cx="11041202" cy="1152002"/>
          </a:xfrm>
          <a:prstGeom prst="rect">
            <a:avLst/>
          </a:prstGeom>
        </p:spPr>
        <p:txBody>
          <a:bodyPr/>
          <a:lstStyle/>
          <a:p>
            <a:pPr/>
            <a:r>
              <a:t>Sweeping</a:t>
            </a:r>
          </a:p>
        </p:txBody>
      </p:sp>
      <p:pic>
        <p:nvPicPr>
          <p:cNvPr id="313" name="image.tiff" descr="image.tiff"/>
          <p:cNvPicPr>
            <a:picLocks noChangeAspect="1"/>
          </p:cNvPicPr>
          <p:nvPr/>
        </p:nvPicPr>
        <p:blipFill>
          <a:blip r:embed="rId2">
            <a:extLst/>
          </a:blip>
          <a:stretch>
            <a:fillRect/>
          </a:stretch>
        </p:blipFill>
        <p:spPr>
          <a:xfrm>
            <a:off x="6816725" y="2060575"/>
            <a:ext cx="3265488" cy="3686176"/>
          </a:xfrm>
          <a:prstGeom prst="rect">
            <a:avLst/>
          </a:prstGeom>
          <a:ln w="12700">
            <a:miter lim="400000"/>
          </a:ln>
        </p:spPr>
      </p:pic>
      <p:pic>
        <p:nvPicPr>
          <p:cNvPr id="314" name="image.pdf" descr="image.pdf"/>
          <p:cNvPicPr>
            <a:picLocks noChangeAspect="1"/>
          </p:cNvPicPr>
          <p:nvPr/>
        </p:nvPicPr>
        <p:blipFill>
          <a:blip r:embed="rId3">
            <a:extLst/>
          </a:blip>
          <a:stretch>
            <a:fillRect/>
          </a:stretch>
        </p:blipFill>
        <p:spPr>
          <a:xfrm>
            <a:off x="2711450" y="1916113"/>
            <a:ext cx="3024189" cy="2201864"/>
          </a:xfrm>
          <a:prstGeom prst="rect">
            <a:avLst/>
          </a:prstGeom>
          <a:ln w="12700">
            <a:miter lim="400000"/>
          </a:ln>
        </p:spPr>
      </p:pic>
      <p:pic>
        <p:nvPicPr>
          <p:cNvPr id="315" name="image.pdf" descr="image.pdf"/>
          <p:cNvPicPr>
            <a:picLocks noChangeAspect="1"/>
          </p:cNvPicPr>
          <p:nvPr/>
        </p:nvPicPr>
        <p:blipFill>
          <a:blip r:embed="rId4">
            <a:extLst/>
          </a:blip>
          <a:stretch>
            <a:fillRect/>
          </a:stretch>
        </p:blipFill>
        <p:spPr>
          <a:xfrm>
            <a:off x="2711450" y="4292601"/>
            <a:ext cx="3024189" cy="1647826"/>
          </a:xfrm>
          <a:prstGeom prst="rect">
            <a:avLst/>
          </a:prstGeom>
          <a:ln w="12700">
            <a:miter lim="400000"/>
          </a:ln>
        </p:spPr>
      </p:pic>
      <p:sp>
        <p:nvSpPr>
          <p:cNvPr id="316" name="Atmel Corp."/>
          <p:cNvSpPr txBox="1"/>
          <p:nvPr/>
        </p:nvSpPr>
        <p:spPr>
          <a:xfrm>
            <a:off x="3120453" y="5916346"/>
            <a:ext cx="1068835" cy="273584"/>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1400"/>
            </a:lvl1pPr>
          </a:lstStyle>
          <a:p>
            <a:pPr/>
            <a:r>
              <a:t>Atmel Corp.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213" name="Content Placeholder 1"/>
          <p:cNvSpPr txBox="1"/>
          <p:nvPr>
            <p:ph type="body" idx="1"/>
          </p:nvPr>
        </p:nvSpPr>
        <p:spPr>
          <a:xfrm>
            <a:off x="575999" y="1656000"/>
            <a:ext cx="11041202" cy="4464001"/>
          </a:xfrm>
          <a:prstGeom prst="rect">
            <a:avLst/>
          </a:prstGeom>
        </p:spPr>
        <p:txBody>
          <a:bodyPr/>
          <a:lstStyle/>
          <a:p>
            <a:pPr marL="342900" indent="-301625">
              <a:spcBef>
                <a:spcPts val="500"/>
              </a:spcBef>
              <a:buSzTx/>
              <a:buNone/>
              <a:defRPr>
                <a:solidFill>
                  <a:srgbClr val="FF2600"/>
                </a:solidFill>
                <a:effectLst>
                  <a:outerShdw sx="100000" sy="100000" kx="0" ky="0" algn="b" rotWithShape="0" blurRad="12700" dist="25400" dir="2700000">
                    <a:srgbClr val="CBCBCB"/>
                  </a:outerShdw>
                </a:effectLst>
                <a:uFill>
                  <a:solidFill>
                    <a:srgbClr val="FF2600"/>
                  </a:solidFill>
                </a:uFill>
              </a:defRPr>
            </a:pPr>
            <a:r>
              <a:t>Biometrics: identifying/authenticating an individual in an automated, reliable and fast way using unique </a:t>
            </a:r>
            <a:r>
              <a:rPr u="sng"/>
              <a:t>physiological</a:t>
            </a:r>
            <a:r>
              <a:t> or </a:t>
            </a:r>
            <a:r>
              <a:rPr u="sng"/>
              <a:t>behavioral</a:t>
            </a:r>
            <a:r>
              <a:t> characteristics</a:t>
            </a:r>
            <a:r>
              <a:rPr>
                <a:solidFill>
                  <a:schemeClr val="accent2"/>
                </a:solidFill>
                <a:uFillTx/>
              </a:rPr>
              <a:t> </a:t>
            </a:r>
            <a:endParaRPr>
              <a:solidFill>
                <a:schemeClr val="accent2"/>
              </a:solidFill>
              <a:uFillTx/>
            </a:endParaRPr>
          </a:p>
          <a:p>
            <a:pPr marL="342900" indent="-301625">
              <a:spcBef>
                <a:spcPts val="500"/>
              </a:spcBef>
              <a:buSzTx/>
              <a:buNone/>
            </a:pPr>
          </a:p>
          <a:p>
            <a:pPr marL="342900" indent="-301625">
              <a:spcBef>
                <a:spcPts val="500"/>
              </a:spcBef>
              <a:buSzTx/>
              <a:buNone/>
              <a:defRPr b="1"/>
            </a:pPr>
            <a:r>
              <a:t>Physiological</a:t>
            </a:r>
            <a:r>
              <a:rPr b="0"/>
              <a:t>: static  </a:t>
            </a:r>
            <a:endParaRPr b="0"/>
          </a:p>
          <a:p>
            <a:pPr marL="342900" indent="-301625">
              <a:spcBef>
                <a:spcPts val="500"/>
              </a:spcBef>
              <a:buSzTx/>
              <a:buNone/>
            </a:pPr>
            <a:r>
              <a:t>	morphometric (shape): face</a:t>
            </a:r>
          </a:p>
          <a:p>
            <a:pPr marL="342900" indent="-301625">
              <a:spcBef>
                <a:spcPts val="500"/>
              </a:spcBef>
              <a:buSzTx/>
              <a:buNone/>
            </a:pPr>
            <a:r>
              <a:t>	biological: DNA</a:t>
            </a:r>
          </a:p>
          <a:p>
            <a:pPr marL="342900" indent="-301625">
              <a:spcBef>
                <a:spcPts val="500"/>
              </a:spcBef>
              <a:buSzTx/>
              <a:buNone/>
              <a:defRPr b="1"/>
            </a:pPr>
            <a:r>
              <a:t>Behavioral</a:t>
            </a:r>
            <a:r>
              <a:rPr b="0"/>
              <a:t>: dynamic</a:t>
            </a:r>
            <a:endParaRPr b="0"/>
          </a:p>
          <a:p>
            <a:pPr marL="342900" indent="-301625">
              <a:spcBef>
                <a:spcPts val="500"/>
              </a:spcBef>
              <a:buSzTx/>
              <a:buNone/>
            </a:pPr>
            <a:r>
              <a:t>	the way we walk, speak, write</a:t>
            </a:r>
          </a:p>
        </p:txBody>
      </p:sp>
      <p:sp>
        <p:nvSpPr>
          <p:cNvPr id="214" name="Slide Number Placeholder 3"/>
          <p:cNvSpPr txBox="1"/>
          <p:nvPr>
            <p:ph type="sldNum" sz="quarter" idx="2"/>
          </p:nvPr>
        </p:nvSpPr>
        <p:spPr>
          <a:xfrm>
            <a:off x="576000" y="6466227"/>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Title 4"/>
          <p:cNvSpPr txBox="1"/>
          <p:nvPr>
            <p:ph type="title"/>
          </p:nvPr>
        </p:nvSpPr>
        <p:spPr>
          <a:xfrm>
            <a:off x="575999" y="207035"/>
            <a:ext cx="11041202" cy="1152002"/>
          </a:xfrm>
          <a:prstGeom prst="rect">
            <a:avLst/>
          </a:prstGeom>
        </p:spPr>
        <p:txBody>
          <a:bodyPr/>
          <a:lstStyle/>
          <a:p>
            <a:pPr/>
            <a:r>
              <a:t>Definition </a:t>
            </a:r>
          </a:p>
        </p:txBody>
      </p:sp>
      <p:pic>
        <p:nvPicPr>
          <p:cNvPr id="216" name="Picture 5" descr="Picture 5"/>
          <p:cNvPicPr>
            <a:picLocks noChangeAspect="1"/>
          </p:cNvPicPr>
          <p:nvPr/>
        </p:nvPicPr>
        <p:blipFill>
          <a:blip r:embed="rId2">
            <a:extLst/>
          </a:blip>
          <a:stretch>
            <a:fillRect/>
          </a:stretch>
        </p:blipFill>
        <p:spPr>
          <a:xfrm>
            <a:off x="5208273" y="2763599"/>
            <a:ext cx="6362701" cy="2438401"/>
          </a:xfrm>
          <a:prstGeom prst="rect">
            <a:avLst/>
          </a:prstGeom>
          <a:ln w="12700">
            <a:miter lim="400000"/>
          </a:ln>
        </p:spPr>
      </p:pic>
      <p:sp>
        <p:nvSpPr>
          <p:cNvPr id="217" name="Rectangle 16"/>
          <p:cNvSpPr txBox="1"/>
          <p:nvPr/>
        </p:nvSpPr>
        <p:spPr>
          <a:xfrm>
            <a:off x="1714695" y="6395499"/>
            <a:ext cx="4666716" cy="3133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https://www.gemalto.com/govt/inspired/biometrics#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Optical Frustrated Total Internal Reflection (FTIR)"/>
          <p:cNvSpPr txBox="1"/>
          <p:nvPr>
            <p:ph type="body" idx="1"/>
          </p:nvPr>
        </p:nvSpPr>
        <p:spPr>
          <a:xfrm>
            <a:off x="651599" y="1563712"/>
            <a:ext cx="11041202" cy="4464001"/>
          </a:xfrm>
          <a:prstGeom prst="rect">
            <a:avLst/>
          </a:prstGeom>
        </p:spPr>
        <p:txBody>
          <a:bodyPr/>
          <a:lstStyle/>
          <a:p>
            <a:pPr marL="342900" indent="-301625">
              <a:buSzTx/>
              <a:buNone/>
              <a:defRPr sz="1600">
                <a:solidFill>
                  <a:srgbClr val="FF2600"/>
                </a:solidFill>
                <a:uFill>
                  <a:solidFill>
                    <a:srgbClr val="FF2600"/>
                  </a:solidFill>
                </a:uFill>
              </a:defRPr>
            </a:pPr>
            <a:r>
              <a:t>Optical</a:t>
            </a:r>
            <a:r>
              <a:rPr>
                <a:solidFill>
                  <a:schemeClr val="accent2"/>
                </a:solidFill>
                <a:uFillTx/>
              </a:rPr>
              <a:t> Frustrated Total Internal Reflection (FTIR)</a:t>
            </a:r>
          </a:p>
        </p:txBody>
      </p:sp>
      <p:sp>
        <p:nvSpPr>
          <p:cNvPr id="319" name="Live Fingerprints Acquisition Devices: Optical"/>
          <p:cNvSpPr txBox="1"/>
          <p:nvPr>
            <p:ph type="title"/>
          </p:nvPr>
        </p:nvSpPr>
        <p:spPr>
          <a:xfrm>
            <a:off x="575999" y="207035"/>
            <a:ext cx="11041202" cy="1152002"/>
          </a:xfrm>
          <a:prstGeom prst="rect">
            <a:avLst/>
          </a:prstGeom>
        </p:spPr>
        <p:txBody>
          <a:bodyPr/>
          <a:lstStyle/>
          <a:p>
            <a:pPr/>
            <a:r>
              <a:t>Live</a:t>
            </a:r>
            <a:r>
              <a:t>-scan </a:t>
            </a:r>
            <a:r>
              <a:t>Devices: Optical</a:t>
            </a:r>
          </a:p>
        </p:txBody>
      </p:sp>
      <p:pic>
        <p:nvPicPr>
          <p:cNvPr id="320" name="image.png" descr="image.png"/>
          <p:cNvPicPr>
            <a:picLocks noChangeAspect="1"/>
          </p:cNvPicPr>
          <p:nvPr/>
        </p:nvPicPr>
        <p:blipFill>
          <a:blip r:embed="rId3">
            <a:extLst/>
          </a:blip>
          <a:stretch>
            <a:fillRect/>
          </a:stretch>
        </p:blipFill>
        <p:spPr>
          <a:xfrm>
            <a:off x="2912228" y="2557461"/>
            <a:ext cx="3829052" cy="1743077"/>
          </a:xfrm>
          <a:prstGeom prst="rect">
            <a:avLst/>
          </a:prstGeom>
          <a:ln w="12700">
            <a:miter lim="400000"/>
          </a:ln>
        </p:spPr>
      </p:pic>
      <p:sp>
        <p:nvSpPr>
          <p:cNvPr id="321" name="© I/O software"/>
          <p:cNvSpPr txBox="1"/>
          <p:nvPr/>
        </p:nvSpPr>
        <p:spPr>
          <a:xfrm>
            <a:off x="4225530" y="4361955"/>
            <a:ext cx="1202445" cy="28652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400">
                <a:latin typeface="Symbol"/>
                <a:ea typeface="Symbol"/>
                <a:cs typeface="Symbol"/>
                <a:sym typeface="Symbol"/>
              </a:defRPr>
            </a:pPr>
            <a:r>
              <a:t>Ó</a:t>
            </a:r>
            <a:r>
              <a:rPr i="1">
                <a:latin typeface="Times New Roman"/>
                <a:ea typeface="Times New Roman"/>
                <a:cs typeface="Times New Roman"/>
                <a:sym typeface="Times New Roman"/>
              </a:rPr>
              <a:t> I/O software</a:t>
            </a:r>
          </a:p>
        </p:txBody>
      </p:sp>
      <p:sp>
        <p:nvSpPr>
          <p:cNvPr id="322" name="The ray A incident at the ridge/glass interface scatters while the ray B falling at the valley/glass interface suffers total internal reflection and the reflected rays are collected at the imaging surface C"/>
          <p:cNvSpPr txBox="1"/>
          <p:nvPr/>
        </p:nvSpPr>
        <p:spPr>
          <a:xfrm>
            <a:off x="494930" y="5113011"/>
            <a:ext cx="7328269" cy="71096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327025" indent="-285750">
              <a:lnSpc>
                <a:spcPct val="90000"/>
              </a:lnSpc>
              <a:buClr>
                <a:srgbClr val="000000"/>
              </a:buClr>
              <a:buSzPct val="100000"/>
              <a:buFont typeface="Arial"/>
              <a:buChar char="•"/>
              <a:defRPr sz="1600"/>
            </a:pPr>
            <a:r>
              <a:t>the rays incident at the ridge/glass interface scatter </a:t>
            </a:r>
          </a:p>
          <a:p>
            <a:pPr marL="327025" indent="-285750">
              <a:lnSpc>
                <a:spcPct val="90000"/>
              </a:lnSpc>
              <a:buClr>
                <a:srgbClr val="000000"/>
              </a:buClr>
              <a:buSzPct val="100000"/>
              <a:buFont typeface="Arial"/>
              <a:buChar char="•"/>
              <a:defRPr sz="1600"/>
            </a:pPr>
            <a:r>
              <a:t>the ray</a:t>
            </a:r>
            <a:r>
              <a:t>s </a:t>
            </a:r>
            <a:r>
              <a:t>incident</a:t>
            </a:r>
            <a:r>
              <a:t> at the valley/glass interface suffers total internal</a:t>
            </a:r>
            <a:r>
              <a:t> </a:t>
            </a:r>
            <a:r>
              <a:t>reflection</a:t>
            </a:r>
          </a:p>
          <a:p>
            <a:pPr marL="327025" indent="-285750">
              <a:lnSpc>
                <a:spcPct val="90000"/>
              </a:lnSpc>
              <a:buClr>
                <a:srgbClr val="000000"/>
              </a:buClr>
              <a:buSzPct val="100000"/>
              <a:buFont typeface="Arial"/>
              <a:buChar char="•"/>
              <a:defRPr sz="1600"/>
            </a:pPr>
            <a:r>
              <a:t>the reflected rays are collected at the imaging surface</a:t>
            </a:r>
          </a:p>
        </p:txBody>
      </p:sp>
      <p:pic>
        <p:nvPicPr>
          <p:cNvPr id="323" name="Picture 1" descr="Picture 1"/>
          <p:cNvPicPr>
            <a:picLocks noChangeAspect="1"/>
          </p:cNvPicPr>
          <p:nvPr/>
        </p:nvPicPr>
        <p:blipFill>
          <a:blip r:embed="rId4">
            <a:extLst/>
          </a:blip>
          <a:srcRect l="0" t="0" r="0" b="5637"/>
          <a:stretch>
            <a:fillRect/>
          </a:stretch>
        </p:blipFill>
        <p:spPr>
          <a:xfrm>
            <a:off x="6468447" y="1525368"/>
            <a:ext cx="5497184" cy="3768920"/>
          </a:xfrm>
          <a:prstGeom prst="rect">
            <a:avLst/>
          </a:prstGeom>
          <a:ln w="12700">
            <a:miter lim="400000"/>
          </a:ln>
        </p:spPr>
      </p:pic>
      <p:pic>
        <p:nvPicPr>
          <p:cNvPr id="324" name="Picture 2" descr="Picture 2"/>
          <p:cNvPicPr>
            <a:picLocks noChangeAspect="1"/>
          </p:cNvPicPr>
          <p:nvPr/>
        </p:nvPicPr>
        <p:blipFill>
          <a:blip r:embed="rId5">
            <a:extLst/>
          </a:blip>
          <a:srcRect l="11481" t="13237" r="11853" b="13237"/>
          <a:stretch>
            <a:fillRect/>
          </a:stretch>
        </p:blipFill>
        <p:spPr>
          <a:xfrm>
            <a:off x="494930" y="2438399"/>
            <a:ext cx="2260629" cy="216798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ontent Placeholder 2"/>
          <p:cNvSpPr txBox="1"/>
          <p:nvPr>
            <p:ph type="body" sz="half" idx="1"/>
          </p:nvPr>
        </p:nvSpPr>
        <p:spPr>
          <a:xfrm>
            <a:off x="316002" y="2241599"/>
            <a:ext cx="5852911" cy="4464001"/>
          </a:xfrm>
          <a:prstGeom prst="rect">
            <a:avLst/>
          </a:prstGeom>
        </p:spPr>
        <p:txBody>
          <a:bodyPr/>
          <a:lstStyle/>
          <a:p>
            <a:pPr marL="0" indent="0">
              <a:buSzTx/>
              <a:buNone/>
              <a:defRPr sz="1800"/>
            </a:pPr>
            <a:r>
              <a:t>+ Oldest and most commonly used (law enforcement) </a:t>
            </a:r>
          </a:p>
          <a:p>
            <a:pPr marL="0" indent="0">
              <a:buSzTx/>
              <a:buNone/>
              <a:defRPr sz="1800"/>
            </a:pPr>
            <a:r>
              <a:t>+ relatively low cost</a:t>
            </a:r>
          </a:p>
          <a:p>
            <a:pPr marL="0" indent="0">
              <a:buSzTx/>
              <a:buNone/>
              <a:defRPr sz="1800"/>
            </a:pPr>
            <a:r>
              <a:t>+ Generally superior quality</a:t>
            </a:r>
          </a:p>
          <a:p>
            <a:pPr marL="0" indent="0">
              <a:buSzTx/>
              <a:buNone/>
              <a:defRPr sz="1800"/>
            </a:pPr>
            <a:r>
              <a:t>+ Potentially larger sensing areas</a:t>
            </a:r>
          </a:p>
          <a:p>
            <a:pPr marL="0" indent="0">
              <a:buSzTx/>
              <a:buNone/>
              <a:defRPr sz="1800"/>
            </a:pPr>
            <a:r>
              <a:t>- Problems with latent fingerprints</a:t>
            </a:r>
          </a:p>
          <a:p>
            <a:pPr marL="0" indent="0">
              <a:buSzTx/>
              <a:buNone/>
              <a:defRPr sz="1800"/>
            </a:pPr>
            <a:r>
              <a:t>+ Cannot be fooled with 2D picture</a:t>
            </a:r>
          </a:p>
          <a:p>
            <a:pPr>
              <a:buClr>
                <a:srgbClr val="000000"/>
              </a:buClr>
              <a:buSzPct val="75000"/>
              <a:buFontTx/>
              <a:buChar char="-"/>
              <a:defRPr sz="1800"/>
            </a:pPr>
            <a:r>
              <a:t>Bulky (optical path), </a:t>
            </a:r>
            <a:r>
              <a:rPr strike="sngStrike"/>
              <a:t>can not be miniaturized</a:t>
            </a:r>
          </a:p>
        </p:txBody>
      </p:sp>
      <p:sp>
        <p:nvSpPr>
          <p:cNvPr id="329" name="Live Fingerprints Acquisition Devices: Optical"/>
          <p:cNvSpPr txBox="1"/>
          <p:nvPr>
            <p:ph type="title"/>
          </p:nvPr>
        </p:nvSpPr>
        <p:spPr>
          <a:xfrm>
            <a:off x="575999" y="207035"/>
            <a:ext cx="11041202" cy="1152002"/>
          </a:xfrm>
          <a:prstGeom prst="rect">
            <a:avLst/>
          </a:prstGeom>
        </p:spPr>
        <p:txBody>
          <a:bodyPr/>
          <a:lstStyle/>
          <a:p>
            <a:pPr/>
            <a:r>
              <a:t>Live</a:t>
            </a:r>
            <a:r>
              <a:t>-scan </a:t>
            </a:r>
            <a:r>
              <a:t>Devices: Optical</a:t>
            </a:r>
          </a:p>
        </p:txBody>
      </p:sp>
      <p:pic>
        <p:nvPicPr>
          <p:cNvPr id="330" name="image.png" descr="image.png"/>
          <p:cNvPicPr>
            <a:picLocks noChangeAspect="1"/>
          </p:cNvPicPr>
          <p:nvPr/>
        </p:nvPicPr>
        <p:blipFill>
          <a:blip r:embed="rId2">
            <a:extLst/>
          </a:blip>
          <a:stretch>
            <a:fillRect/>
          </a:stretch>
        </p:blipFill>
        <p:spPr>
          <a:xfrm>
            <a:off x="7858000" y="1495799"/>
            <a:ext cx="3759201" cy="4191001"/>
          </a:xfrm>
          <a:prstGeom prst="rect">
            <a:avLst/>
          </a:prstGeom>
          <a:ln w="12700">
            <a:miter lim="400000"/>
          </a:ln>
        </p:spPr>
      </p:pic>
      <p:sp>
        <p:nvSpPr>
          <p:cNvPr id="331" name="© Biometric Access Corporation"/>
          <p:cNvSpPr txBox="1"/>
          <p:nvPr/>
        </p:nvSpPr>
        <p:spPr>
          <a:xfrm>
            <a:off x="7977209" y="5830690"/>
            <a:ext cx="2474826" cy="28652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400">
                <a:latin typeface="Symbol"/>
                <a:ea typeface="Symbol"/>
                <a:cs typeface="Symbol"/>
                <a:sym typeface="Symbol"/>
              </a:defRPr>
            </a:pPr>
            <a:r>
              <a:t>Ó</a:t>
            </a:r>
            <a:r>
              <a:rPr i="1">
                <a:latin typeface="Times New Roman"/>
                <a:ea typeface="Times New Roman"/>
                <a:cs typeface="Times New Roman"/>
                <a:sym typeface="Times New Roman"/>
              </a:rPr>
              <a:t> Biometric Access Corporation</a:t>
            </a:r>
          </a:p>
        </p:txBody>
      </p:sp>
      <p:pic>
        <p:nvPicPr>
          <p:cNvPr id="332" name="Picture 1" descr="Picture 1"/>
          <p:cNvPicPr>
            <a:picLocks noChangeAspect="1"/>
          </p:cNvPicPr>
          <p:nvPr/>
        </p:nvPicPr>
        <p:blipFill>
          <a:blip r:embed="rId3">
            <a:extLst/>
          </a:blip>
          <a:stretch>
            <a:fillRect/>
          </a:stretch>
        </p:blipFill>
        <p:spPr>
          <a:xfrm>
            <a:off x="5175860" y="2771825"/>
            <a:ext cx="2801350" cy="276399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335"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6" name="Content Placeholder 6" descr="Content Placeholder 6"/>
          <p:cNvPicPr>
            <a:picLocks noChangeAspect="1"/>
          </p:cNvPicPr>
          <p:nvPr/>
        </p:nvPicPr>
        <p:blipFill>
          <a:blip r:embed="rId2">
            <a:extLst/>
          </a:blip>
          <a:stretch>
            <a:fillRect/>
          </a:stretch>
        </p:blipFill>
        <p:spPr>
          <a:xfrm>
            <a:off x="116096" y="2119311"/>
            <a:ext cx="6165377" cy="3082689"/>
          </a:xfrm>
          <a:prstGeom prst="rect">
            <a:avLst/>
          </a:prstGeom>
          <a:ln w="12700">
            <a:miter lim="400000"/>
          </a:ln>
        </p:spPr>
      </p:pic>
      <p:sp>
        <p:nvSpPr>
          <p:cNvPr id="337" name="Content Placeholder 4"/>
          <p:cNvSpPr txBox="1"/>
          <p:nvPr>
            <p:ph type="body" sz="half" idx="1"/>
          </p:nvPr>
        </p:nvSpPr>
        <p:spPr>
          <a:xfrm>
            <a:off x="6217199" y="1656000"/>
            <a:ext cx="5400002" cy="4464001"/>
          </a:xfrm>
          <a:prstGeom prst="rect">
            <a:avLst/>
          </a:prstGeom>
        </p:spPr>
        <p:txBody>
          <a:bodyPr/>
          <a:lstStyle/>
          <a:p>
            <a:pPr/>
          </a:p>
        </p:txBody>
      </p:sp>
      <p:sp>
        <p:nvSpPr>
          <p:cNvPr id="338" name="Title 5"/>
          <p:cNvSpPr txBox="1"/>
          <p:nvPr>
            <p:ph type="title"/>
          </p:nvPr>
        </p:nvSpPr>
        <p:spPr>
          <a:xfrm>
            <a:off x="575999" y="207035"/>
            <a:ext cx="11041202" cy="1152002"/>
          </a:xfrm>
          <a:prstGeom prst="rect">
            <a:avLst/>
          </a:prstGeom>
        </p:spPr>
        <p:txBody>
          <a:bodyPr/>
          <a:lstStyle/>
          <a:p>
            <a:pPr/>
            <a:r>
              <a:t>Live-scan Devices: Optical: smaller alternatives</a:t>
            </a:r>
          </a:p>
        </p:txBody>
      </p:sp>
      <p:pic>
        <p:nvPicPr>
          <p:cNvPr id="339" name="Picture 7" descr="Picture 7"/>
          <p:cNvPicPr>
            <a:picLocks noChangeAspect="1"/>
          </p:cNvPicPr>
          <p:nvPr/>
        </p:nvPicPr>
        <p:blipFill>
          <a:blip r:embed="rId3">
            <a:extLst/>
          </a:blip>
          <a:stretch>
            <a:fillRect/>
          </a:stretch>
        </p:blipFill>
        <p:spPr>
          <a:xfrm>
            <a:off x="4478866" y="3588680"/>
            <a:ext cx="7597038" cy="2427920"/>
          </a:xfrm>
          <a:prstGeom prst="rect">
            <a:avLst/>
          </a:prstGeom>
          <a:ln w="12700">
            <a:miter lim="400000"/>
          </a:ln>
        </p:spPr>
      </p:pic>
      <p:pic>
        <p:nvPicPr>
          <p:cNvPr id="340" name="Picture 8" descr="Picture 8"/>
          <p:cNvPicPr>
            <a:picLocks noChangeAspect="1"/>
          </p:cNvPicPr>
          <p:nvPr/>
        </p:nvPicPr>
        <p:blipFill>
          <a:blip r:embed="rId4">
            <a:extLst/>
          </a:blip>
          <a:stretch>
            <a:fillRect/>
          </a:stretch>
        </p:blipFill>
        <p:spPr>
          <a:xfrm>
            <a:off x="6033599" y="1407223"/>
            <a:ext cx="4537411" cy="208475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pic>
        <p:nvPicPr>
          <p:cNvPr id="343" name="Content Placeholder 8" descr="Content Placeholder 8"/>
          <p:cNvPicPr>
            <a:picLocks noChangeAspect="1"/>
          </p:cNvPicPr>
          <p:nvPr/>
        </p:nvPicPr>
        <p:blipFill>
          <a:blip r:embed="rId2">
            <a:extLst/>
          </a:blip>
          <a:stretch>
            <a:fillRect/>
          </a:stretch>
        </p:blipFill>
        <p:spPr>
          <a:xfrm>
            <a:off x="1750128" y="1549184"/>
            <a:ext cx="8566944" cy="4470668"/>
          </a:xfrm>
          <a:prstGeom prst="rect">
            <a:avLst/>
          </a:prstGeom>
          <a:ln w="12700">
            <a:miter lim="400000"/>
          </a:ln>
        </p:spPr>
      </p:pic>
      <p:sp>
        <p:nvSpPr>
          <p:cNvPr id="344"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5" name="Title 6"/>
          <p:cNvSpPr txBox="1"/>
          <p:nvPr>
            <p:ph type="title"/>
          </p:nvPr>
        </p:nvSpPr>
        <p:spPr>
          <a:xfrm>
            <a:off x="575999" y="207035"/>
            <a:ext cx="11041202" cy="1152002"/>
          </a:xfrm>
          <a:prstGeom prst="rect">
            <a:avLst/>
          </a:prstGeom>
        </p:spPr>
        <p:txBody>
          <a:bodyPr/>
          <a:lstStyle/>
          <a:p>
            <a:pPr/>
            <a:r>
              <a:t>Condition-dependent quality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ontent Placeholder 1"/>
          <p:cNvSpPr txBox="1"/>
          <p:nvPr>
            <p:ph type="body" idx="1"/>
          </p:nvPr>
        </p:nvSpPr>
        <p:spPr>
          <a:xfrm>
            <a:off x="575999" y="1656000"/>
            <a:ext cx="11041202" cy="4464001"/>
          </a:xfrm>
          <a:prstGeom prst="rect">
            <a:avLst/>
          </a:prstGeom>
        </p:spPr>
        <p:txBody>
          <a:bodyPr/>
          <a:lstStyle/>
          <a:p>
            <a:pPr/>
          </a:p>
        </p:txBody>
      </p:sp>
      <p:sp>
        <p:nvSpPr>
          <p:cNvPr id="348" name="Live-scan FP acquisition: Differential Capacitance"/>
          <p:cNvSpPr txBox="1"/>
          <p:nvPr>
            <p:ph type="title"/>
          </p:nvPr>
        </p:nvSpPr>
        <p:spPr>
          <a:xfrm>
            <a:off x="575999" y="207035"/>
            <a:ext cx="11041202" cy="1152002"/>
          </a:xfrm>
          <a:prstGeom prst="rect">
            <a:avLst/>
          </a:prstGeom>
        </p:spPr>
        <p:txBody>
          <a:bodyPr/>
          <a:lstStyle/>
          <a:p>
            <a:pPr>
              <a:defRPr sz="3600"/>
            </a:pPr>
            <a:r>
              <a:t>Live-scan FP acquisition:</a:t>
            </a:r>
            <a:r>
              <a:rPr>
                <a:latin typeface="ＭＳ Ｐゴシック"/>
                <a:ea typeface="ＭＳ Ｐゴシック"/>
                <a:cs typeface="ＭＳ Ｐゴシック"/>
                <a:sym typeface="ＭＳ Ｐゴシック"/>
              </a:rPr>
              <a:t> </a:t>
            </a:r>
            <a:r>
              <a:t>Differential Capacitance</a:t>
            </a:r>
          </a:p>
        </p:txBody>
      </p:sp>
      <p:pic>
        <p:nvPicPr>
          <p:cNvPr id="349" name="image.png" descr="image.png"/>
          <p:cNvPicPr>
            <a:picLocks noChangeAspect="1"/>
          </p:cNvPicPr>
          <p:nvPr/>
        </p:nvPicPr>
        <p:blipFill>
          <a:blip r:embed="rId3">
            <a:extLst/>
          </a:blip>
          <a:srcRect l="55479" t="0" r="0" b="0"/>
          <a:stretch>
            <a:fillRect/>
          </a:stretch>
        </p:blipFill>
        <p:spPr>
          <a:xfrm>
            <a:off x="2085974" y="4064001"/>
            <a:ext cx="1498602" cy="2447926"/>
          </a:xfrm>
          <a:prstGeom prst="rect">
            <a:avLst/>
          </a:prstGeom>
          <a:ln w="12700">
            <a:miter lim="400000"/>
          </a:ln>
        </p:spPr>
      </p:pic>
      <p:pic>
        <p:nvPicPr>
          <p:cNvPr id="350" name="image.png" descr="image.png"/>
          <p:cNvPicPr>
            <a:picLocks noChangeAspect="1"/>
          </p:cNvPicPr>
          <p:nvPr/>
        </p:nvPicPr>
        <p:blipFill>
          <a:blip r:embed="rId4">
            <a:extLst/>
          </a:blip>
          <a:stretch>
            <a:fillRect/>
          </a:stretch>
        </p:blipFill>
        <p:spPr>
          <a:xfrm>
            <a:off x="1081615" y="1359036"/>
            <a:ext cx="3810003" cy="2552701"/>
          </a:xfrm>
          <a:prstGeom prst="rect">
            <a:avLst/>
          </a:prstGeom>
          <a:ln w="12700">
            <a:miter lim="400000"/>
          </a:ln>
        </p:spPr>
      </p:pic>
      <p:pic>
        <p:nvPicPr>
          <p:cNvPr id="351" name="fingerprint-scanner-diagram.png" descr="fingerprint-scanner-diagram.png"/>
          <p:cNvPicPr>
            <a:picLocks noChangeAspect="1"/>
          </p:cNvPicPr>
          <p:nvPr/>
        </p:nvPicPr>
        <p:blipFill>
          <a:blip r:embed="rId5">
            <a:extLst/>
          </a:blip>
          <a:stretch>
            <a:fillRect/>
          </a:stretch>
        </p:blipFill>
        <p:spPr>
          <a:xfrm>
            <a:off x="6096000" y="1757600"/>
            <a:ext cx="5389422" cy="404206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mall surface area: 15x15 mm…"/>
          <p:cNvSpPr txBox="1"/>
          <p:nvPr>
            <p:ph type="body" sz="half" idx="1"/>
          </p:nvPr>
        </p:nvSpPr>
        <p:spPr>
          <a:xfrm>
            <a:off x="575999" y="1656000"/>
            <a:ext cx="5400002" cy="4464001"/>
          </a:xfrm>
          <a:prstGeom prst="rect">
            <a:avLst/>
          </a:prstGeom>
        </p:spPr>
        <p:txBody>
          <a:bodyPr/>
          <a:lstStyle/>
          <a:p>
            <a:pPr marL="0" indent="41275">
              <a:lnSpc>
                <a:spcPct val="90000"/>
              </a:lnSpc>
              <a:buSzTx/>
              <a:buNone/>
              <a:defRPr sz="2200"/>
            </a:pPr>
            <a:r>
              <a:t>- s</a:t>
            </a:r>
            <a:r>
              <a:t>mall surface area: 15x15 mm</a:t>
            </a:r>
          </a:p>
          <a:p>
            <a:pPr marL="0" indent="41275">
              <a:lnSpc>
                <a:spcPct val="90000"/>
              </a:lnSpc>
              <a:buSzTx/>
              <a:buNone/>
              <a:defRPr sz="2200"/>
            </a:pPr>
            <a:r>
              <a:t>+ compact</a:t>
            </a:r>
          </a:p>
          <a:p>
            <a:pPr marL="0" indent="41275">
              <a:lnSpc>
                <a:spcPct val="90000"/>
              </a:lnSpc>
              <a:buSzTx/>
              <a:buNone/>
              <a:defRPr sz="2200"/>
            </a:pPr>
            <a:r>
              <a:t>+ durable and easy to integrate</a:t>
            </a:r>
          </a:p>
          <a:p>
            <a:pPr marL="0" indent="41275">
              <a:lnSpc>
                <a:spcPct val="90000"/>
              </a:lnSpc>
              <a:buSzTx/>
              <a:buNone/>
              <a:defRPr sz="2200"/>
            </a:pPr>
            <a:r>
              <a:t>+ good resolution </a:t>
            </a:r>
            <a:r>
              <a:t>500 dpi</a:t>
            </a:r>
          </a:p>
          <a:p>
            <a:pPr marL="0" indent="41275">
              <a:lnSpc>
                <a:spcPct val="90000"/>
              </a:lnSpc>
              <a:buSzTx/>
              <a:buNone/>
              <a:defRPr sz="2200"/>
            </a:pPr>
            <a:r>
              <a:t>+ liveness detection </a:t>
            </a:r>
          </a:p>
          <a:p>
            <a:pPr marL="0" indent="41275">
              <a:lnSpc>
                <a:spcPct val="90000"/>
              </a:lnSpc>
              <a:buSzTx/>
              <a:buNone/>
              <a:defRPr sz="2200"/>
            </a:pPr>
            <a:r>
              <a:t>+ difficult to fool</a:t>
            </a:r>
          </a:p>
          <a:p>
            <a:pPr marL="0" indent="41275">
              <a:lnSpc>
                <a:spcPct val="90000"/>
              </a:lnSpc>
              <a:buSzTx/>
              <a:buNone/>
              <a:defRPr sz="2200"/>
            </a:pPr>
            <a:r>
              <a:t>+ minimal power consumption</a:t>
            </a:r>
          </a:p>
          <a:p>
            <a:pPr marL="0" indent="41275">
              <a:lnSpc>
                <a:spcPct val="90000"/>
              </a:lnSpc>
              <a:buSzTx/>
              <a:buNone/>
              <a:defRPr sz="2200"/>
            </a:pPr>
            <a:r>
              <a:t>+ fast</a:t>
            </a:r>
          </a:p>
          <a:p>
            <a:pPr marL="0" indent="41275">
              <a:lnSpc>
                <a:spcPct val="90000"/>
              </a:lnSpc>
              <a:buSzTx/>
              <a:buNone/>
              <a:defRPr sz="2200"/>
            </a:pPr>
            <a:r>
              <a:t>+ low cost</a:t>
            </a:r>
          </a:p>
          <a:p>
            <a:pPr marL="0" indent="41275">
              <a:lnSpc>
                <a:spcPct val="90000"/>
              </a:lnSpc>
              <a:buSzTx/>
              <a:buNone/>
              <a:defRPr sz="2200"/>
            </a:pPr>
            <a:r>
              <a:t>- s</a:t>
            </a:r>
            <a:r>
              <a:t>ensitive to electrical discharge</a:t>
            </a:r>
            <a:r>
              <a:t>s</a:t>
            </a:r>
          </a:p>
        </p:txBody>
      </p:sp>
      <p:sp>
        <p:nvSpPr>
          <p:cNvPr id="356" name="Differential Capacitance"/>
          <p:cNvSpPr txBox="1"/>
          <p:nvPr>
            <p:ph type="title"/>
          </p:nvPr>
        </p:nvSpPr>
        <p:spPr>
          <a:xfrm>
            <a:off x="575999" y="207035"/>
            <a:ext cx="11041202" cy="1152002"/>
          </a:xfrm>
          <a:prstGeom prst="rect">
            <a:avLst/>
          </a:prstGeom>
        </p:spPr>
        <p:txBody>
          <a:bodyPr/>
          <a:lstStyle/>
          <a:p>
            <a:pPr/>
            <a:r>
              <a:t>Differential Capacitance</a:t>
            </a:r>
          </a:p>
        </p:txBody>
      </p:sp>
      <p:pic>
        <p:nvPicPr>
          <p:cNvPr id="357" name="image.png" descr="image.png"/>
          <p:cNvPicPr>
            <a:picLocks noChangeAspect="1"/>
          </p:cNvPicPr>
          <p:nvPr/>
        </p:nvPicPr>
        <p:blipFill>
          <a:blip r:embed="rId2">
            <a:extLst/>
          </a:blip>
          <a:srcRect l="0" t="0" r="50202" b="0"/>
          <a:stretch>
            <a:fillRect/>
          </a:stretch>
        </p:blipFill>
        <p:spPr>
          <a:xfrm>
            <a:off x="6400799" y="1752600"/>
            <a:ext cx="3505202" cy="3600450"/>
          </a:xfrm>
          <a:prstGeom prst="rect">
            <a:avLst/>
          </a:prstGeom>
          <a:ln w="12700">
            <a:miter lim="400000"/>
          </a:ln>
        </p:spPr>
      </p:pic>
      <p:sp>
        <p:nvSpPr>
          <p:cNvPr id="358" name="© Precise Biometrics"/>
          <p:cNvSpPr txBox="1"/>
          <p:nvPr/>
        </p:nvSpPr>
        <p:spPr>
          <a:xfrm>
            <a:off x="7251699" y="5349490"/>
            <a:ext cx="1656409" cy="28652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400">
                <a:latin typeface="Symbol"/>
                <a:ea typeface="Symbol"/>
                <a:cs typeface="Symbol"/>
                <a:sym typeface="Symbol"/>
              </a:defRPr>
            </a:pPr>
            <a:r>
              <a:t>Ó</a:t>
            </a:r>
            <a:r>
              <a:rPr i="1">
                <a:latin typeface="Times New Roman"/>
                <a:ea typeface="Times New Roman"/>
                <a:cs typeface="Times New Roman"/>
                <a:sym typeface="Times New Roman"/>
              </a:rPr>
              <a:t> Precise Biometrics</a:t>
            </a:r>
          </a:p>
        </p:txBody>
      </p:sp>
      <p:sp>
        <p:nvSpPr>
          <p:cNvPr id="359" name="300x300, 8-bit"/>
          <p:cNvSpPr txBox="1"/>
          <p:nvPr/>
        </p:nvSpPr>
        <p:spPr>
          <a:xfrm>
            <a:off x="7138889" y="5718739"/>
            <a:ext cx="1579017"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300x300, 8-bit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Content Placeholder 1"/>
          <p:cNvSpPr txBox="1"/>
          <p:nvPr>
            <p:ph type="body" idx="1"/>
          </p:nvPr>
        </p:nvSpPr>
        <p:spPr>
          <a:xfrm>
            <a:off x="575999" y="1656000"/>
            <a:ext cx="11041202" cy="4464001"/>
          </a:xfrm>
          <a:prstGeom prst="rect">
            <a:avLst/>
          </a:prstGeom>
        </p:spPr>
        <p:txBody>
          <a:bodyPr/>
          <a:lstStyle/>
          <a:p>
            <a:pPr marL="41275">
              <a:buClr>
                <a:srgbClr val="000000"/>
              </a:buClr>
              <a:buSzPct val="75000"/>
              <a:defRPr sz="2000"/>
            </a:pPr>
            <a:r>
              <a:t>Independent of moisture</a:t>
            </a:r>
          </a:p>
          <a:p>
            <a:pPr marL="41275">
              <a:buClr>
                <a:srgbClr val="000000"/>
              </a:buClr>
              <a:buSzPct val="75000"/>
              <a:defRPr sz="2000"/>
            </a:pPr>
            <a:r>
              <a:t>Independent of dust (cf. infra)</a:t>
            </a:r>
          </a:p>
          <a:p>
            <a:pPr marL="41275">
              <a:buClr>
                <a:srgbClr val="000000"/>
              </a:buClr>
              <a:buSzPct val="75000"/>
              <a:defRPr strike="sngStrike" sz="2000"/>
            </a:pPr>
            <a:r>
              <a:t>Expensive (2500 Euro)</a:t>
            </a:r>
          </a:p>
          <a:p>
            <a:pPr marL="41275">
              <a:buClr>
                <a:srgbClr val="000000"/>
              </a:buClr>
              <a:buSzPct val="75000"/>
              <a:defRPr strike="sngStrike" sz="2000"/>
            </a:pPr>
            <a:r>
              <a:t>Bulky still (15x15x20cm)</a:t>
            </a:r>
          </a:p>
          <a:p>
            <a:pPr marL="41275">
              <a:buClr>
                <a:srgbClr val="000000"/>
              </a:buClr>
              <a:buSzPct val="75000"/>
              <a:defRPr sz="2000"/>
            </a:pPr>
            <a:r>
              <a:t>High Resolution (up to 1000dpi)</a:t>
            </a:r>
          </a:p>
          <a:p>
            <a:pPr marL="41275">
              <a:buClr>
                <a:srgbClr val="000000"/>
              </a:buClr>
              <a:buSzPct val="75000"/>
              <a:defRPr sz="2000"/>
            </a:pPr>
            <a:r>
              <a:t>3D</a:t>
            </a:r>
          </a:p>
        </p:txBody>
      </p:sp>
      <p:sp>
        <p:nvSpPr>
          <p:cNvPr id="362" name="Live-scan FP acquisition: Ultrasound"/>
          <p:cNvSpPr txBox="1"/>
          <p:nvPr>
            <p:ph type="title"/>
          </p:nvPr>
        </p:nvSpPr>
        <p:spPr>
          <a:xfrm>
            <a:off x="575999" y="207035"/>
            <a:ext cx="11041202" cy="1152002"/>
          </a:xfrm>
          <a:prstGeom prst="rect">
            <a:avLst/>
          </a:prstGeom>
        </p:spPr>
        <p:txBody>
          <a:bodyPr/>
          <a:lstStyle/>
          <a:p>
            <a:pPr/>
            <a:r>
              <a:t>Live-scan FP acquisition:</a:t>
            </a:r>
            <a:r>
              <a:t> </a:t>
            </a:r>
            <a:r>
              <a:t>Ultrasound</a:t>
            </a:r>
          </a:p>
        </p:txBody>
      </p:sp>
      <p:sp>
        <p:nvSpPr>
          <p:cNvPr id="363" name="© Ultra-Scan"/>
          <p:cNvSpPr txBox="1"/>
          <p:nvPr/>
        </p:nvSpPr>
        <p:spPr>
          <a:xfrm>
            <a:off x="9080500" y="6340090"/>
            <a:ext cx="1105211" cy="28652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400">
                <a:latin typeface="Symbol"/>
                <a:ea typeface="Symbol"/>
                <a:cs typeface="Symbol"/>
                <a:sym typeface="Symbol"/>
              </a:defRPr>
            </a:pPr>
            <a:r>
              <a:t>Ó</a:t>
            </a:r>
            <a:r>
              <a:rPr i="1">
                <a:latin typeface="Times New Roman"/>
                <a:ea typeface="Times New Roman"/>
                <a:cs typeface="Times New Roman"/>
                <a:sym typeface="Times New Roman"/>
              </a:rPr>
              <a:t> Ultra-Scan</a:t>
            </a:r>
          </a:p>
        </p:txBody>
      </p:sp>
      <p:pic>
        <p:nvPicPr>
          <p:cNvPr id="364" name="Picture 2" descr="Picture 2"/>
          <p:cNvPicPr>
            <a:picLocks noChangeAspect="1"/>
          </p:cNvPicPr>
          <p:nvPr/>
        </p:nvPicPr>
        <p:blipFill>
          <a:blip r:embed="rId2">
            <a:extLst/>
          </a:blip>
          <a:stretch>
            <a:fillRect/>
          </a:stretch>
        </p:blipFill>
        <p:spPr>
          <a:xfrm>
            <a:off x="4477137" y="1359036"/>
            <a:ext cx="6800406" cy="433525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367"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Content Placeholder 4"/>
          <p:cNvSpPr txBox="1"/>
          <p:nvPr>
            <p:ph type="body" sz="half" idx="1"/>
          </p:nvPr>
        </p:nvSpPr>
        <p:spPr>
          <a:xfrm>
            <a:off x="6217199" y="1656000"/>
            <a:ext cx="5400002" cy="4464001"/>
          </a:xfrm>
          <a:prstGeom prst="rect">
            <a:avLst/>
          </a:prstGeom>
        </p:spPr>
        <p:txBody>
          <a:bodyPr/>
          <a:lstStyle/>
          <a:p>
            <a:pPr/>
          </a:p>
        </p:txBody>
      </p:sp>
      <p:sp>
        <p:nvSpPr>
          <p:cNvPr id="369" name="Title 5"/>
          <p:cNvSpPr txBox="1"/>
          <p:nvPr>
            <p:ph type="title"/>
          </p:nvPr>
        </p:nvSpPr>
        <p:spPr>
          <a:xfrm>
            <a:off x="575999" y="207035"/>
            <a:ext cx="11041202" cy="1152002"/>
          </a:xfrm>
          <a:prstGeom prst="rect">
            <a:avLst/>
          </a:prstGeom>
        </p:spPr>
        <p:txBody>
          <a:bodyPr/>
          <a:lstStyle/>
          <a:p>
            <a:pPr/>
            <a:r>
              <a:t>F</a:t>
            </a:r>
            <a:r>
              <a:t>rom bulky to under-glass …</a:t>
            </a:r>
          </a:p>
        </p:txBody>
      </p:sp>
      <p:pic>
        <p:nvPicPr>
          <p:cNvPr id="370" name="image.png" descr="image.png"/>
          <p:cNvPicPr>
            <a:picLocks noChangeAspect="1"/>
          </p:cNvPicPr>
          <p:nvPr/>
        </p:nvPicPr>
        <p:blipFill>
          <a:blip r:embed="rId2">
            <a:extLst/>
          </a:blip>
          <a:srcRect l="18045" t="0" r="0" b="0"/>
          <a:stretch>
            <a:fillRect/>
          </a:stretch>
        </p:blipFill>
        <p:spPr>
          <a:xfrm>
            <a:off x="1049866" y="1544089"/>
            <a:ext cx="3595727" cy="4271983"/>
          </a:xfrm>
          <a:prstGeom prst="rect">
            <a:avLst/>
          </a:prstGeom>
          <a:ln w="12700">
            <a:miter lim="400000"/>
          </a:ln>
        </p:spPr>
      </p:pic>
      <p:pic>
        <p:nvPicPr>
          <p:cNvPr id="371" name="Picture 7" descr="Picture 7"/>
          <p:cNvPicPr>
            <a:picLocks noChangeAspect="1"/>
          </p:cNvPicPr>
          <p:nvPr/>
        </p:nvPicPr>
        <p:blipFill>
          <a:blip r:embed="rId3">
            <a:extLst/>
          </a:blip>
          <a:stretch>
            <a:fillRect/>
          </a:stretch>
        </p:blipFill>
        <p:spPr>
          <a:xfrm>
            <a:off x="5140590" y="1212148"/>
            <a:ext cx="6092869" cy="3425844"/>
          </a:xfrm>
          <a:prstGeom prst="rect">
            <a:avLst/>
          </a:prstGeom>
          <a:ln w="12700">
            <a:miter lim="400000"/>
          </a:ln>
        </p:spPr>
      </p:pic>
      <p:sp>
        <p:nvSpPr>
          <p:cNvPr id="372" name="TextBox 9"/>
          <p:cNvSpPr txBox="1"/>
          <p:nvPr/>
        </p:nvSpPr>
        <p:spPr>
          <a:xfrm>
            <a:off x="7024721" y="4824998"/>
            <a:ext cx="2315131"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Samsung Galaxy S10</a:t>
            </a:r>
          </a:p>
          <a:p>
            <a:pPr/>
            <a:r>
              <a:t>@</a:t>
            </a:r>
            <a:r>
              <a:rPr u="sng">
                <a:solidFill>
                  <a:schemeClr val="accent4"/>
                </a:solidFill>
                <a:uFill>
                  <a:solidFill>
                    <a:schemeClr val="accent4"/>
                  </a:solidFill>
                </a:uFill>
                <a:hlinkClick r:id="rId4" invalidUrl="" action="" tgtFrame="" tooltip="" history="1" highlightClick="0" endSnd="0"/>
              </a:rPr>
              <a:t>AndroidAuthority</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Content Placeholder 3"/>
          <p:cNvSpPr txBox="1"/>
          <p:nvPr>
            <p:ph type="body" sz="half" idx="1"/>
          </p:nvPr>
        </p:nvSpPr>
        <p:spPr>
          <a:xfrm>
            <a:off x="575999" y="1656000"/>
            <a:ext cx="5400002" cy="4464001"/>
          </a:xfrm>
          <a:prstGeom prst="rect">
            <a:avLst/>
          </a:prstGeom>
        </p:spPr>
        <p:txBody>
          <a:bodyPr/>
          <a:lstStyle/>
          <a:p>
            <a:pPr/>
          </a:p>
        </p:txBody>
      </p:sp>
      <p:sp>
        <p:nvSpPr>
          <p:cNvPr id="375" name="Ultrasound vs. Optical"/>
          <p:cNvSpPr txBox="1"/>
          <p:nvPr>
            <p:ph type="title"/>
          </p:nvPr>
        </p:nvSpPr>
        <p:spPr>
          <a:xfrm>
            <a:off x="575999" y="207035"/>
            <a:ext cx="11041202" cy="1152002"/>
          </a:xfrm>
          <a:prstGeom prst="rect">
            <a:avLst/>
          </a:prstGeom>
        </p:spPr>
        <p:txBody>
          <a:bodyPr/>
          <a:lstStyle/>
          <a:p>
            <a:pPr/>
            <a:r>
              <a:t>Ultrasound vs. Optical</a:t>
            </a:r>
          </a:p>
        </p:txBody>
      </p:sp>
      <p:sp>
        <p:nvSpPr>
          <p:cNvPr id="376" name="Text"/>
          <p:cNvSpPr txBox="1"/>
          <p:nvPr/>
        </p:nvSpPr>
        <p:spPr>
          <a:xfrm>
            <a:off x="1384300" y="1704975"/>
            <a:ext cx="9436101" cy="3403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indent="41275" algn="r">
              <a:defRPr sz="800">
                <a:solidFill>
                  <a:srgbClr val="303645"/>
                </a:solidFill>
                <a:uFill>
                  <a:solidFill>
                    <a:srgbClr val="303645"/>
                  </a:solidFill>
                </a:uFill>
                <a:latin typeface="Verdana"/>
                <a:ea typeface="Verdana"/>
                <a:cs typeface="Verdana"/>
                <a:sym typeface="Verdana"/>
              </a:defRPr>
            </a:pPr>
            <a:r>
              <a:t>  </a:t>
            </a:r>
            <a:r>
              <a:rPr sz="21600"/>
              <a:t> </a:t>
            </a:r>
            <a:r>
              <a:t>                                                                                                                                                           </a:t>
            </a:r>
          </a:p>
        </p:txBody>
      </p:sp>
      <p:pic>
        <p:nvPicPr>
          <p:cNvPr id="377" name="fingers01.jpg" descr="fingers01.jpg"/>
          <p:cNvPicPr>
            <a:picLocks noChangeAspect="1"/>
          </p:cNvPicPr>
          <p:nvPr/>
        </p:nvPicPr>
        <p:blipFill>
          <a:blip r:embed="rId2">
            <a:extLst/>
          </a:blip>
          <a:stretch>
            <a:fillRect/>
          </a:stretch>
        </p:blipFill>
        <p:spPr>
          <a:xfrm>
            <a:off x="595368" y="2070129"/>
            <a:ext cx="5400000" cy="3240370"/>
          </a:xfrm>
          <a:prstGeom prst="rect">
            <a:avLst/>
          </a:prstGeom>
          <a:ln w="12700">
            <a:miter lim="400000"/>
          </a:ln>
        </p:spPr>
      </p:pic>
      <p:pic>
        <p:nvPicPr>
          <p:cNvPr id="378" name="fingers02.jpg" descr="fingers02.jpg"/>
          <p:cNvPicPr>
            <a:picLocks noChangeAspect="1"/>
          </p:cNvPicPr>
          <p:nvPr/>
        </p:nvPicPr>
        <p:blipFill>
          <a:blip r:embed="rId3">
            <a:extLst/>
          </a:blip>
          <a:stretch>
            <a:fillRect/>
          </a:stretch>
        </p:blipFill>
        <p:spPr>
          <a:xfrm>
            <a:off x="6216001" y="2093050"/>
            <a:ext cx="5399406" cy="3240370"/>
          </a:xfrm>
          <a:prstGeom prst="rect">
            <a:avLst/>
          </a:prstGeom>
          <a:ln w="12700">
            <a:miter lim="400000"/>
          </a:ln>
        </p:spPr>
      </p:pic>
      <p:sp>
        <p:nvSpPr>
          <p:cNvPr id="379" name="© Ultra-Scan"/>
          <p:cNvSpPr txBox="1"/>
          <p:nvPr/>
        </p:nvSpPr>
        <p:spPr>
          <a:xfrm>
            <a:off x="5442761" y="5532392"/>
            <a:ext cx="1105212" cy="28652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400">
                <a:latin typeface="Symbol"/>
                <a:ea typeface="Symbol"/>
                <a:cs typeface="Symbol"/>
                <a:sym typeface="Symbol"/>
              </a:defRPr>
            </a:pPr>
            <a:r>
              <a:t>Ó</a:t>
            </a:r>
            <a:r>
              <a:rPr i="1">
                <a:latin typeface="Times New Roman"/>
                <a:ea typeface="Times New Roman"/>
                <a:cs typeface="Times New Roman"/>
                <a:sym typeface="Times New Roman"/>
              </a:rPr>
              <a:t> Ultra-Scan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Content Placeholder 1"/>
          <p:cNvSpPr txBox="1"/>
          <p:nvPr>
            <p:ph type="body" idx="1"/>
          </p:nvPr>
        </p:nvSpPr>
        <p:spPr>
          <a:xfrm>
            <a:off x="575999" y="1656000"/>
            <a:ext cx="11041202" cy="4464001"/>
          </a:xfrm>
          <a:prstGeom prst="rect">
            <a:avLst/>
          </a:prstGeom>
        </p:spPr>
        <p:txBody>
          <a:bodyPr/>
          <a:lstStyle/>
          <a:p>
            <a:pPr/>
          </a:p>
        </p:txBody>
      </p:sp>
      <p:sp>
        <p:nvSpPr>
          <p:cNvPr id="382" name="MultiSpectral Fingerprint Acquisition"/>
          <p:cNvSpPr txBox="1"/>
          <p:nvPr>
            <p:ph type="title"/>
          </p:nvPr>
        </p:nvSpPr>
        <p:spPr>
          <a:xfrm>
            <a:off x="575999" y="207035"/>
            <a:ext cx="11041202" cy="1152002"/>
          </a:xfrm>
          <a:prstGeom prst="rect">
            <a:avLst/>
          </a:prstGeom>
        </p:spPr>
        <p:txBody>
          <a:bodyPr/>
          <a:lstStyle>
            <a:lvl1pPr>
              <a:defRPr sz="3200"/>
            </a:lvl1pPr>
          </a:lstStyle>
          <a:p>
            <a:pPr/>
            <a:r>
              <a:t>MultiSpectral Fingerprint Acquisition</a:t>
            </a:r>
          </a:p>
        </p:txBody>
      </p:sp>
      <p:pic>
        <p:nvPicPr>
          <p:cNvPr id="383" name="image.png" descr="image.png"/>
          <p:cNvPicPr>
            <a:picLocks noChangeAspect="1"/>
          </p:cNvPicPr>
          <p:nvPr/>
        </p:nvPicPr>
        <p:blipFill>
          <a:blip r:embed="rId2">
            <a:extLst/>
          </a:blip>
          <a:stretch>
            <a:fillRect/>
          </a:stretch>
        </p:blipFill>
        <p:spPr>
          <a:xfrm>
            <a:off x="574799" y="1592603"/>
            <a:ext cx="9420102" cy="3436597"/>
          </a:xfrm>
          <a:prstGeom prst="rect">
            <a:avLst/>
          </a:prstGeom>
          <a:ln w="12700">
            <a:miter lim="400000"/>
          </a:ln>
        </p:spPr>
      </p:pic>
      <p:pic>
        <p:nvPicPr>
          <p:cNvPr id="384" name="image.tiff" descr="image.tiff"/>
          <p:cNvPicPr>
            <a:picLocks noChangeAspect="1"/>
          </p:cNvPicPr>
          <p:nvPr/>
        </p:nvPicPr>
        <p:blipFill>
          <a:blip r:embed="rId3">
            <a:extLst/>
          </a:blip>
          <a:stretch>
            <a:fillRect/>
          </a:stretch>
        </p:blipFill>
        <p:spPr>
          <a:xfrm>
            <a:off x="9512299" y="209769"/>
            <a:ext cx="2579634" cy="2406432"/>
          </a:xfrm>
          <a:prstGeom prst="rect">
            <a:avLst/>
          </a:prstGeom>
          <a:ln w="12700">
            <a:miter lim="400000"/>
          </a:ln>
        </p:spPr>
      </p:pic>
      <p:pic>
        <p:nvPicPr>
          <p:cNvPr id="385" name="Picture 2" descr="Picture 2"/>
          <p:cNvPicPr>
            <a:picLocks noChangeAspect="1"/>
          </p:cNvPicPr>
          <p:nvPr/>
        </p:nvPicPr>
        <p:blipFill>
          <a:blip r:embed="rId4">
            <a:extLst/>
          </a:blip>
          <a:stretch>
            <a:fillRect/>
          </a:stretch>
        </p:blipFill>
        <p:spPr>
          <a:xfrm>
            <a:off x="8785921" y="3295308"/>
            <a:ext cx="3192547" cy="319254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ART I BACKGROUND…"/>
          <p:cNvSpPr txBox="1"/>
          <p:nvPr>
            <p:ph type="body" sz="half" idx="1"/>
          </p:nvPr>
        </p:nvSpPr>
        <p:spPr>
          <a:xfrm>
            <a:off x="575999" y="1656000"/>
            <a:ext cx="5400002" cy="4464001"/>
          </a:xfrm>
          <a:prstGeom prst="rect">
            <a:avLst/>
          </a:prstGeom>
        </p:spPr>
        <p:txBody>
          <a:bodyPr/>
          <a:lstStyle/>
          <a:p>
            <a:pPr marL="0" indent="41275">
              <a:lnSpc>
                <a:spcPct val="80000"/>
              </a:lnSpc>
              <a:buSzTx/>
              <a:buNone/>
              <a:defRPr sz="2000">
                <a:solidFill>
                  <a:srgbClr val="BFBFBF"/>
                </a:solidFill>
              </a:defRPr>
            </a:pPr>
            <a:r>
              <a:t>PART I BACKGROUND </a:t>
            </a:r>
          </a:p>
          <a:p>
            <a:pPr lvl="1" marL="784225" indent="-285750">
              <a:lnSpc>
                <a:spcPct val="80000"/>
              </a:lnSpc>
              <a:spcBef>
                <a:spcPts val="500"/>
              </a:spcBef>
              <a:buClr>
                <a:srgbClr val="000000"/>
              </a:buClr>
              <a:buSzPct val="125000"/>
              <a:defRPr sz="2000">
                <a:solidFill>
                  <a:srgbClr val="BFBFBF"/>
                </a:solidFill>
              </a:defRPr>
            </a:pPr>
            <a:r>
              <a:t>Introduction  </a:t>
            </a:r>
            <a:endParaRPr sz="1800"/>
          </a:p>
          <a:p>
            <a:pPr lvl="1" marL="784225" indent="-285750">
              <a:lnSpc>
                <a:spcPct val="80000"/>
              </a:lnSpc>
              <a:spcBef>
                <a:spcPts val="500"/>
              </a:spcBef>
              <a:buClr>
                <a:srgbClr val="000000"/>
              </a:buClr>
              <a:buSzPct val="125000"/>
              <a:defRPr sz="2000">
                <a:solidFill>
                  <a:srgbClr val="BFBFBF"/>
                </a:solidFill>
              </a:defRPr>
            </a:pPr>
            <a:r>
              <a:t>Basic pattern recognition aspects</a:t>
            </a:r>
          </a:p>
          <a:p>
            <a:pPr marL="0" indent="41275">
              <a:lnSpc>
                <a:spcPct val="80000"/>
              </a:lnSpc>
              <a:buSzTx/>
              <a:buNone/>
              <a:defRPr sz="2000"/>
            </a:pPr>
            <a:r>
              <a:t>Part II APPLICATIONS</a:t>
            </a:r>
            <a:endParaRPr sz="1800"/>
          </a:p>
          <a:p>
            <a:pPr lvl="1" marL="784225" indent="-285750">
              <a:lnSpc>
                <a:spcPct val="80000"/>
              </a:lnSpc>
              <a:spcBef>
                <a:spcPts val="500"/>
              </a:spcBef>
              <a:buClr>
                <a:srgbClr val="000000"/>
              </a:buClr>
              <a:buSzPct val="125000"/>
              <a:defRPr b="1" sz="2000">
                <a:solidFill>
                  <a:srgbClr val="FF0000"/>
                </a:solidFill>
              </a:defRPr>
            </a:pPr>
            <a:r>
              <a:t>fingerprints</a:t>
            </a:r>
            <a:endParaRPr sz="1800"/>
          </a:p>
          <a:p>
            <a:pPr lvl="1" marL="784225" indent="-285750">
              <a:lnSpc>
                <a:spcPct val="80000"/>
              </a:lnSpc>
              <a:spcBef>
                <a:spcPts val="500"/>
              </a:spcBef>
              <a:buClr>
                <a:srgbClr val="000000"/>
              </a:buClr>
              <a:buSzPct val="125000"/>
              <a:defRPr b="1" sz="2000"/>
            </a:pPr>
            <a:r>
              <a:t>facial recognition</a:t>
            </a:r>
            <a:endParaRPr sz="1800"/>
          </a:p>
          <a:p>
            <a:pPr lvl="1" marL="784225" indent="-285750">
              <a:lnSpc>
                <a:spcPct val="80000"/>
              </a:lnSpc>
              <a:spcBef>
                <a:spcPts val="500"/>
              </a:spcBef>
              <a:buClr>
                <a:srgbClr val="000000"/>
              </a:buClr>
              <a:buSzPct val="125000"/>
              <a:defRPr b="1" sz="2000"/>
            </a:pPr>
            <a:r>
              <a:t>iris scanning </a:t>
            </a:r>
            <a:endParaRPr sz="1800"/>
          </a:p>
          <a:p>
            <a:pPr lvl="1" marL="784225" indent="-285750">
              <a:lnSpc>
                <a:spcPct val="80000"/>
              </a:lnSpc>
              <a:spcBef>
                <a:spcPts val="500"/>
              </a:spcBef>
              <a:buClr>
                <a:srgbClr val="000000"/>
              </a:buClr>
              <a:buSzPct val="125000"/>
              <a:defRPr sz="2000"/>
            </a:pPr>
            <a:r>
              <a:t>retina scanning </a:t>
            </a:r>
            <a:endParaRPr sz="1800"/>
          </a:p>
          <a:p>
            <a:pPr lvl="1" marL="784225" indent="-285750">
              <a:lnSpc>
                <a:spcPct val="80000"/>
              </a:lnSpc>
              <a:spcBef>
                <a:spcPts val="500"/>
              </a:spcBef>
              <a:buClr>
                <a:srgbClr val="000000"/>
              </a:buClr>
              <a:buSzPct val="125000"/>
              <a:defRPr sz="2000"/>
            </a:pPr>
            <a:r>
              <a:t>hand geometry</a:t>
            </a:r>
            <a:endParaRPr sz="1800"/>
          </a:p>
          <a:p>
            <a:pPr lvl="1" marL="784225" indent="-285750">
              <a:lnSpc>
                <a:spcPct val="80000"/>
              </a:lnSpc>
              <a:spcBef>
                <a:spcPts val="500"/>
              </a:spcBef>
              <a:buClr>
                <a:srgbClr val="000000"/>
              </a:buClr>
              <a:buSzPct val="125000"/>
              <a:defRPr sz="2000"/>
            </a:pPr>
            <a:r>
              <a:t>voice verification</a:t>
            </a:r>
            <a:endParaRPr sz="1800"/>
          </a:p>
          <a:p>
            <a:pPr lvl="1" marL="784225" indent="-285750">
              <a:lnSpc>
                <a:spcPct val="80000"/>
              </a:lnSpc>
              <a:spcBef>
                <a:spcPts val="500"/>
              </a:spcBef>
              <a:buClr>
                <a:srgbClr val="000000"/>
              </a:buClr>
              <a:buSzPct val="125000"/>
              <a:defRPr sz="2000"/>
            </a:pPr>
            <a:r>
              <a:t>signature verification</a:t>
            </a:r>
            <a:endParaRPr sz="1800"/>
          </a:p>
          <a:p>
            <a:pPr lvl="1" marL="784225" indent="-285750">
              <a:lnSpc>
                <a:spcPct val="80000"/>
              </a:lnSpc>
              <a:spcBef>
                <a:spcPts val="500"/>
              </a:spcBef>
              <a:buClr>
                <a:srgbClr val="000000"/>
              </a:buClr>
              <a:buSzPct val="125000"/>
              <a:defRPr sz="2000"/>
            </a:pPr>
            <a:r>
              <a:t>Others (ear biometrics)</a:t>
            </a:r>
          </a:p>
          <a:p>
            <a:pPr lvl="1" marL="784225" indent="-285750">
              <a:lnSpc>
                <a:spcPct val="80000"/>
              </a:lnSpc>
              <a:spcBef>
                <a:spcPts val="500"/>
              </a:spcBef>
              <a:buClr>
                <a:srgbClr val="000000"/>
              </a:buClr>
              <a:buSzPct val="125000"/>
              <a:defRPr sz="2000"/>
            </a:pPr>
            <a:r>
              <a:t>Multi-modal biometrics</a:t>
            </a:r>
          </a:p>
          <a:p>
            <a:pPr marL="0" indent="41275">
              <a:lnSpc>
                <a:spcPct val="80000"/>
              </a:lnSpc>
              <a:spcBef>
                <a:spcPts val="500"/>
              </a:spcBef>
              <a:buSzTx/>
              <a:buNone/>
              <a:defRPr sz="2000"/>
            </a:pPr>
            <a:r>
              <a:t>Part III </a:t>
            </a:r>
            <a:r>
              <a:t>Implementation and security issues</a:t>
            </a:r>
          </a:p>
        </p:txBody>
      </p:sp>
      <p:grpSp>
        <p:nvGrpSpPr>
          <p:cNvPr id="222" name="Content Placeholder 11"/>
          <p:cNvGrpSpPr/>
          <p:nvPr/>
        </p:nvGrpSpPr>
        <p:grpSpPr>
          <a:xfrm>
            <a:off x="5552799" y="1545932"/>
            <a:ext cx="6326993" cy="3893536"/>
            <a:chOff x="0" y="0"/>
            <a:chExt cx="6326992" cy="3893534"/>
          </a:xfrm>
        </p:grpSpPr>
        <p:sp>
          <p:nvSpPr>
            <p:cNvPr id="220" name="Rectangle"/>
            <p:cNvSpPr/>
            <p:nvPr/>
          </p:nvSpPr>
          <p:spPr>
            <a:xfrm>
              <a:off x="0" y="0"/>
              <a:ext cx="6326993" cy="3893535"/>
            </a:xfrm>
            <a:prstGeom prst="rect">
              <a:avLst/>
            </a:prstGeom>
            <a:gradFill flip="none" rotWithShape="1">
              <a:gsLst>
                <a:gs pos="0">
                  <a:srgbClr val="7E868C"/>
                </a:gs>
                <a:gs pos="50000">
                  <a:srgbClr val="B7C1CA"/>
                </a:gs>
                <a:gs pos="100000">
                  <a:srgbClr val="DBE7F2"/>
                </a:gs>
              </a:gsLst>
              <a:lin ang="2700000" scaled="0"/>
            </a:gradFill>
            <a:ln w="12700" cap="flat">
              <a:noFill/>
              <a:miter lim="400000"/>
            </a:ln>
            <a:effectLst/>
          </p:spPr>
          <p:txBody>
            <a:bodyPr wrap="square" lIns="45719" tIns="45719" rIns="45719" bIns="45719" numCol="1" anchor="ctr">
              <a:noAutofit/>
            </a:bodyPr>
            <a:lstStyle/>
            <a:p>
              <a:pPr/>
            </a:p>
          </p:txBody>
        </p:sp>
        <p:pic>
          <p:nvPicPr>
            <p:cNvPr id="221" name="image9.png" descr="image9.png"/>
            <p:cNvPicPr>
              <a:picLocks noChangeAspect="1"/>
            </p:cNvPicPr>
            <p:nvPr/>
          </p:nvPicPr>
          <p:blipFill>
            <a:blip r:embed="rId2">
              <a:extLst/>
            </a:blip>
            <a:stretch>
              <a:fillRect/>
            </a:stretch>
          </p:blipFill>
          <p:spPr>
            <a:xfrm>
              <a:off x="0" y="0"/>
              <a:ext cx="6326993" cy="3893535"/>
            </a:xfrm>
            <a:prstGeom prst="rect">
              <a:avLst/>
            </a:prstGeom>
            <a:ln w="9525" cap="flat">
              <a:solidFill>
                <a:schemeClr val="accent1"/>
              </a:solidFill>
              <a:prstDash val="solid"/>
              <a:round/>
            </a:ln>
            <a:effectLst/>
          </p:spPr>
        </p:pic>
      </p:grpSp>
      <p:sp>
        <p:nvSpPr>
          <p:cNvPr id="223" name="Title 12"/>
          <p:cNvSpPr txBox="1"/>
          <p:nvPr>
            <p:ph type="title"/>
          </p:nvPr>
        </p:nvSpPr>
        <p:spPr>
          <a:xfrm>
            <a:off x="575999" y="207035"/>
            <a:ext cx="11041202" cy="1152002"/>
          </a:xfrm>
          <a:prstGeom prst="rect">
            <a:avLst/>
          </a:prstGeom>
        </p:spPr>
        <p:txBody>
          <a:bodyPr/>
          <a:lstStyle/>
          <a:p>
            <a:pPr/>
            <a:r>
              <a:t>Biometrics Syllabus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Improved Quality…"/>
          <p:cNvSpPr txBox="1"/>
          <p:nvPr>
            <p:ph type="body" idx="1"/>
          </p:nvPr>
        </p:nvSpPr>
        <p:spPr>
          <a:xfrm>
            <a:off x="575999" y="1656000"/>
            <a:ext cx="11041202" cy="4464001"/>
          </a:xfrm>
          <a:prstGeom prst="rect">
            <a:avLst/>
          </a:prstGeom>
        </p:spPr>
        <p:txBody>
          <a:bodyPr/>
          <a:lstStyle/>
          <a:p>
            <a:pPr marL="298450" indent="-257175">
              <a:buClr>
                <a:srgbClr val="000000"/>
              </a:buClr>
              <a:buSzPct val="75000"/>
            </a:pPr>
            <a:r>
              <a:t>Improved Quality</a:t>
            </a:r>
          </a:p>
          <a:p>
            <a:pPr marL="298450" indent="-257175">
              <a:buClr>
                <a:srgbClr val="000000"/>
              </a:buClr>
              <a:buSzPct val="75000"/>
            </a:pPr>
            <a:r>
              <a:t>Additional Challenge: 3D/2D matching</a:t>
            </a:r>
          </a:p>
        </p:txBody>
      </p:sp>
      <p:sp>
        <p:nvSpPr>
          <p:cNvPr id="388" name="3D Touchless FP acquisition"/>
          <p:cNvSpPr txBox="1"/>
          <p:nvPr>
            <p:ph type="title"/>
          </p:nvPr>
        </p:nvSpPr>
        <p:spPr>
          <a:xfrm>
            <a:off x="575999" y="207035"/>
            <a:ext cx="11041202" cy="1152002"/>
          </a:xfrm>
          <a:prstGeom prst="rect">
            <a:avLst/>
          </a:prstGeom>
        </p:spPr>
        <p:txBody>
          <a:bodyPr/>
          <a:lstStyle/>
          <a:p>
            <a:pPr/>
            <a:r>
              <a:t>3D Touchless FP acquisition</a:t>
            </a:r>
          </a:p>
        </p:txBody>
      </p:sp>
      <p:pic>
        <p:nvPicPr>
          <p:cNvPr id="389" name="side-angle.png" descr="side-angle.png"/>
          <p:cNvPicPr>
            <a:picLocks noChangeAspect="1"/>
          </p:cNvPicPr>
          <p:nvPr/>
        </p:nvPicPr>
        <p:blipFill>
          <a:blip r:embed="rId2">
            <a:extLst/>
          </a:blip>
          <a:stretch>
            <a:fillRect/>
          </a:stretch>
        </p:blipFill>
        <p:spPr>
          <a:xfrm>
            <a:off x="1645741" y="2832100"/>
            <a:ext cx="4900757" cy="2800432"/>
          </a:xfrm>
          <a:prstGeom prst="rect">
            <a:avLst/>
          </a:prstGeom>
          <a:ln w="12700">
            <a:miter lim="400000"/>
          </a:ln>
        </p:spPr>
      </p:pic>
      <p:sp>
        <p:nvSpPr>
          <p:cNvPr id="390" name="www.flashscan3d.com…"/>
          <p:cNvSpPr txBox="1"/>
          <p:nvPr/>
        </p:nvSpPr>
        <p:spPr>
          <a:xfrm>
            <a:off x="1427725" y="6240221"/>
            <a:ext cx="8547101" cy="604616"/>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sz="1200" u="sng">
                <a:solidFill>
                  <a:srgbClr val="FFFFFF"/>
                </a:solidFill>
              </a:defRPr>
            </a:pPr>
            <a:r>
              <a:rPr>
                <a:solidFill>
                  <a:schemeClr val="accent4"/>
                </a:solidFill>
                <a:uFill>
                  <a:solidFill>
                    <a:schemeClr val="accent4"/>
                  </a:solidFill>
                </a:uFill>
                <a:hlinkClick r:id="rId3" invalidUrl="" action="" tgtFrame="" tooltip="" history="1" highlightClick="0" endSnd="0"/>
              </a:rPr>
              <a:t>www.flashscan3d.com</a:t>
            </a:r>
            <a:endParaRPr sz="1600"/>
          </a:p>
          <a:p>
            <a:pPr>
              <a:defRPr sz="1200" u="sng">
                <a:solidFill>
                  <a:srgbClr val="FFFFFF"/>
                </a:solidFill>
              </a:defRPr>
            </a:pPr>
            <a:r>
              <a:rPr>
                <a:solidFill>
                  <a:schemeClr val="accent4"/>
                </a:solidFill>
                <a:uFill>
                  <a:solidFill>
                    <a:schemeClr val="accent4"/>
                  </a:solidFill>
                </a:uFill>
                <a:hlinkClick r:id="rId4" invalidUrl="" action="" tgtFrame="" tooltip="" history="1" highlightClick="0" endSnd="0"/>
              </a:rPr>
              <a:t>http://www.vis.uky.edu/~realtime3d/Research/Fingerprint.htm</a:t>
            </a:r>
            <a:endParaRPr sz="1600"/>
          </a:p>
          <a:p>
            <a:pPr>
              <a:defRPr sz="1200" u="sng">
                <a:solidFill>
                  <a:srgbClr val="FFFFFF"/>
                </a:solidFill>
              </a:defRPr>
            </a:pPr>
            <a:r>
              <a:rPr>
                <a:solidFill>
                  <a:schemeClr val="accent4"/>
                </a:solidFill>
                <a:uFill>
                  <a:solidFill>
                    <a:schemeClr val="accent4"/>
                  </a:solidFill>
                </a:uFill>
                <a:hlinkClick r:id="rId5" invalidUrl="" action="" tgtFrame="" tooltip="" history="1" highlightClick="0" endSnd="0"/>
              </a:rPr>
              <a:t>http://www.tbs-biometrics.com</a:t>
            </a:r>
          </a:p>
        </p:txBody>
      </p:sp>
      <p:pic>
        <p:nvPicPr>
          <p:cNvPr id="391" name="md_sli.mov" descr="md_sli.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6757492" y="2832099"/>
            <a:ext cx="3787251" cy="28004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30000" fill="hold"/>
                                        <p:tgtEl>
                                          <p:spTgt spid="39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9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pic>
        <p:nvPicPr>
          <p:cNvPr id="394" name="Online Media 5" descr="Online Media 5"/>
          <p:cNvPicPr>
            <a:picLocks noChangeAspect="1"/>
          </p:cNvPicPr>
          <p:nvPr/>
        </p:nvPicPr>
        <p:blipFill>
          <a:blip r:embed="rId2">
            <a:extLst/>
          </a:blip>
          <a:stretch>
            <a:fillRect/>
          </a:stretch>
        </p:blipFill>
        <p:spPr>
          <a:xfrm>
            <a:off x="2128838" y="1655763"/>
            <a:ext cx="7935912" cy="4464051"/>
          </a:xfrm>
          <a:prstGeom prst="rect">
            <a:avLst/>
          </a:prstGeom>
          <a:ln w="12700">
            <a:miter lim="400000"/>
          </a:ln>
        </p:spPr>
      </p:pic>
      <p:sp>
        <p:nvSpPr>
          <p:cNvPr id="395"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Title 4"/>
          <p:cNvSpPr txBox="1"/>
          <p:nvPr>
            <p:ph type="title"/>
          </p:nvPr>
        </p:nvSpPr>
        <p:spPr>
          <a:xfrm>
            <a:off x="575999" y="207035"/>
            <a:ext cx="11041202" cy="1152002"/>
          </a:xfrm>
          <a:prstGeom prst="rect">
            <a:avLst/>
          </a:prstGeom>
        </p:spPr>
        <p:txBody>
          <a:bodyPr/>
          <a:lstStyle/>
          <a:p>
            <a:pPr/>
            <a:r>
              <a:t>MorphoWave Desktop</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399" name="Content Placeholder 1"/>
          <p:cNvSpPr txBox="1"/>
          <p:nvPr>
            <p:ph type="body" idx="1"/>
          </p:nvPr>
        </p:nvSpPr>
        <p:spPr>
          <a:xfrm>
            <a:off x="575999" y="1656000"/>
            <a:ext cx="11041202" cy="4464001"/>
          </a:xfrm>
          <a:prstGeom prst="rect">
            <a:avLst/>
          </a:prstGeom>
        </p:spPr>
        <p:txBody>
          <a:bodyPr/>
          <a:lstStyle/>
          <a:p>
            <a:pPr>
              <a:defRPr sz="2200"/>
            </a:pPr>
            <a:r>
              <a:t>Morpho</a:t>
            </a:r>
            <a:r>
              <a:rPr i="1"/>
              <a:t>Wave</a:t>
            </a:r>
            <a:r>
              <a:t> Desktop by IDEMIA scans and processes simultaneously four fingerprints with a single hand movement over its large contactless scanning surface.</a:t>
            </a:r>
          </a:p>
          <a:p>
            <a:pPr>
              <a:defRPr sz="2200"/>
            </a:pPr>
            <a:r>
              <a:t>This sequence lasting less than a second, Morpho</a:t>
            </a:r>
            <a:r>
              <a:rPr i="1"/>
              <a:t>Wave</a:t>
            </a:r>
            <a:r>
              <a:t>Desktop is then capable of enrolling all 10 fingerprints (2 slaps* and 2 thumbs) in under 5 seconds. </a:t>
            </a:r>
          </a:p>
          <a:p>
            <a:pPr>
              <a:defRPr sz="2200"/>
            </a:pPr>
            <a:r>
              <a:t>In addition, the 3D technology captures more than just ridges but also surface, shape and curvature of fingers, resulting in a 20%+ higher hit rate than any competing solution (based on an independent study) and a proven compatibility with standard flat and rolled fingerprint databases and AFIS systems.</a:t>
            </a:r>
          </a:p>
          <a:p>
            <a:pPr>
              <a:defRPr sz="2200"/>
            </a:pPr>
            <a:r>
              <a:t>Morpho</a:t>
            </a:r>
            <a:r>
              <a:rPr i="1"/>
              <a:t>Wave</a:t>
            </a:r>
            <a:r>
              <a:t> Desktop copes with wet and dry fingers, mitigates hygiene concerns and is robust against external light and dust. </a:t>
            </a:r>
            <a:br/>
          </a:p>
        </p:txBody>
      </p:sp>
      <p:sp>
        <p:nvSpPr>
          <p:cNvPr id="400"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Title 4"/>
          <p:cNvSpPr txBox="1"/>
          <p:nvPr>
            <p:ph type="title"/>
          </p:nvPr>
        </p:nvSpPr>
        <p:spPr>
          <a:xfrm>
            <a:off x="575999" y="207035"/>
            <a:ext cx="11041202" cy="1152002"/>
          </a:xfrm>
          <a:prstGeom prst="rect">
            <a:avLst/>
          </a:prstGeom>
        </p:spPr>
        <p:txBody>
          <a:bodyPr/>
          <a:lstStyle/>
          <a:p>
            <a:pPr/>
            <a:r>
              <a:t>Touchless (3D) optical scanner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404"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5" name="Content Placeholder 10" descr="Content Placeholder 10"/>
          <p:cNvPicPr>
            <a:picLocks noChangeAspect="1"/>
          </p:cNvPicPr>
          <p:nvPr/>
        </p:nvPicPr>
        <p:blipFill>
          <a:blip r:embed="rId2">
            <a:extLst/>
          </a:blip>
          <a:stretch>
            <a:fillRect/>
          </a:stretch>
        </p:blipFill>
        <p:spPr>
          <a:xfrm>
            <a:off x="1329267" y="1280912"/>
            <a:ext cx="4040438" cy="4874298"/>
          </a:xfrm>
          <a:prstGeom prst="rect">
            <a:avLst/>
          </a:prstGeom>
          <a:ln w="12700">
            <a:miter lim="400000"/>
          </a:ln>
        </p:spPr>
      </p:pic>
      <p:sp>
        <p:nvSpPr>
          <p:cNvPr id="406" name="Content Placeholder 4"/>
          <p:cNvSpPr txBox="1"/>
          <p:nvPr>
            <p:ph type="body" sz="half" idx="1"/>
          </p:nvPr>
        </p:nvSpPr>
        <p:spPr>
          <a:xfrm>
            <a:off x="6217199" y="1656000"/>
            <a:ext cx="5400002" cy="4464001"/>
          </a:xfrm>
          <a:prstGeom prst="rect">
            <a:avLst/>
          </a:prstGeom>
        </p:spPr>
        <p:txBody>
          <a:bodyPr/>
          <a:lstStyle/>
          <a:p>
            <a:pPr/>
          </a:p>
        </p:txBody>
      </p:sp>
      <p:sp>
        <p:nvSpPr>
          <p:cNvPr id="407" name="Title 5"/>
          <p:cNvSpPr txBox="1"/>
          <p:nvPr>
            <p:ph type="title"/>
          </p:nvPr>
        </p:nvSpPr>
        <p:spPr>
          <a:xfrm>
            <a:off x="575999" y="207035"/>
            <a:ext cx="11041202" cy="1152002"/>
          </a:xfrm>
          <a:prstGeom prst="rect">
            <a:avLst/>
          </a:prstGeom>
        </p:spPr>
        <p:txBody>
          <a:bodyPr/>
          <a:lstStyle/>
          <a:p>
            <a:pPr/>
            <a:r>
              <a:t>Touchless (3D) optical scanner</a:t>
            </a:r>
          </a:p>
        </p:txBody>
      </p:sp>
      <p:pic>
        <p:nvPicPr>
          <p:cNvPr id="408" name="Picture 8" descr="Picture 8"/>
          <p:cNvPicPr>
            <a:picLocks noChangeAspect="1"/>
          </p:cNvPicPr>
          <p:nvPr/>
        </p:nvPicPr>
        <p:blipFill>
          <a:blip r:embed="rId3">
            <a:extLst/>
          </a:blip>
          <a:stretch>
            <a:fillRect/>
          </a:stretch>
        </p:blipFill>
        <p:spPr>
          <a:xfrm>
            <a:off x="6461535" y="1718802"/>
            <a:ext cx="4401199" cy="4401199"/>
          </a:xfrm>
          <a:prstGeom prst="rect">
            <a:avLst/>
          </a:prstGeom>
          <a:ln w="12700">
            <a:miter lim="400000"/>
          </a:ln>
        </p:spPr>
      </p:pic>
      <p:sp>
        <p:nvSpPr>
          <p:cNvPr id="409" name="Rectangle 7"/>
          <p:cNvSpPr txBox="1"/>
          <p:nvPr/>
        </p:nvSpPr>
        <p:spPr>
          <a:xfrm>
            <a:off x="6335691" y="1899306"/>
            <a:ext cx="4754275"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0000"/>
                </a:solidFill>
              </a:defRPr>
            </a:lvl1pPr>
          </a:lstStyle>
          <a:p>
            <a:pPr/>
            <a:r>
              <a:t>https://www.idemia.com/morphowave-desktop</a:t>
            </a:r>
          </a:p>
        </p:txBody>
      </p:sp>
      <p:sp>
        <p:nvSpPr>
          <p:cNvPr id="410" name="Rectangle 11"/>
          <p:cNvSpPr txBox="1"/>
          <p:nvPr/>
        </p:nvSpPr>
        <p:spPr>
          <a:xfrm>
            <a:off x="825854" y="6363306"/>
            <a:ext cx="8196224" cy="442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https://www.biometricupdate.com/201909/new-ai-engine-boosts-morphowave-compact-biometric-fingerprint-performance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eference (area, resolution, contrast): inked fingerprints…"/>
          <p:cNvSpPr txBox="1"/>
          <p:nvPr>
            <p:ph type="body" idx="1"/>
          </p:nvPr>
        </p:nvSpPr>
        <p:spPr>
          <a:xfrm>
            <a:off x="575999" y="1656000"/>
            <a:ext cx="11041202" cy="4464001"/>
          </a:xfrm>
          <a:prstGeom prst="rect">
            <a:avLst/>
          </a:prstGeom>
        </p:spPr>
        <p:txBody>
          <a:bodyPr/>
          <a:lstStyle/>
          <a:p>
            <a:pPr marL="298450" indent="-257175">
              <a:buClr>
                <a:srgbClr val="000000"/>
              </a:buClr>
              <a:buSzPct val="75000"/>
              <a:defRPr>
                <a:solidFill>
                  <a:srgbClr val="FF2600"/>
                </a:solidFill>
                <a:uFill>
                  <a:solidFill>
                    <a:srgbClr val="FF2600"/>
                  </a:solidFill>
                </a:uFill>
              </a:defRPr>
            </a:pPr>
            <a:r>
              <a:t>Reference </a:t>
            </a:r>
            <a:r>
              <a:rPr>
                <a:solidFill>
                  <a:schemeClr val="accent2"/>
                </a:solidFill>
                <a:uFillTx/>
              </a:rPr>
              <a:t>(area, resolution, contrast): inked fingerprints</a:t>
            </a:r>
            <a:endParaRPr>
              <a:solidFill>
                <a:schemeClr val="accent2"/>
              </a:solidFill>
              <a:uFillTx/>
            </a:endParaRPr>
          </a:p>
          <a:p>
            <a:pPr marL="298450" indent="-257175">
              <a:buClr>
                <a:srgbClr val="000000"/>
              </a:buClr>
              <a:buSzPct val="75000"/>
              <a:defRPr>
                <a:solidFill>
                  <a:srgbClr val="FF2600"/>
                </a:solidFill>
                <a:uFill>
                  <a:solidFill>
                    <a:srgbClr val="FF2600"/>
                  </a:solidFill>
                </a:uFill>
              </a:defRPr>
            </a:pPr>
            <a:r>
              <a:t>Optical</a:t>
            </a:r>
            <a:r>
              <a:rPr>
                <a:solidFill>
                  <a:schemeClr val="accent2"/>
                </a:solidFill>
                <a:uFillTx/>
              </a:rPr>
              <a:t> FTIR</a:t>
            </a:r>
            <a:r>
              <a:rPr>
                <a:solidFill>
                  <a:schemeClr val="accent2"/>
                </a:solidFill>
                <a:uFillTx/>
              </a:rPr>
              <a:t> (!)</a:t>
            </a:r>
            <a:r>
              <a:rPr>
                <a:solidFill>
                  <a:schemeClr val="accent2"/>
                </a:solidFill>
                <a:uFillTx/>
              </a:rPr>
              <a:t> (bulky, best quality, large area, expensive)</a:t>
            </a:r>
            <a:endParaRPr>
              <a:solidFill>
                <a:schemeClr val="accent2"/>
              </a:solidFill>
              <a:uFillTx/>
            </a:endParaRPr>
          </a:p>
          <a:p>
            <a:pPr marL="298450" indent="-257175">
              <a:buClr>
                <a:srgbClr val="000000"/>
              </a:buClr>
              <a:buSzPct val="75000"/>
              <a:defRPr>
                <a:solidFill>
                  <a:srgbClr val="FF2600"/>
                </a:solidFill>
                <a:uFill>
                  <a:solidFill>
                    <a:srgbClr val="FF2600"/>
                  </a:solidFill>
                </a:uFill>
              </a:defRPr>
            </a:pPr>
            <a:r>
              <a:t>Differential capacitance</a:t>
            </a:r>
            <a:r>
              <a:rPr>
                <a:solidFill>
                  <a:schemeClr val="accent2"/>
                </a:solidFill>
                <a:uFillTx/>
              </a:rPr>
              <a:t> (cheap, small, </a:t>
            </a:r>
            <a:r>
              <a:rPr strike="sngStrike">
                <a:solidFill>
                  <a:schemeClr val="accent2"/>
                </a:solidFill>
                <a:uFillTx/>
              </a:rPr>
              <a:t>lower</a:t>
            </a:r>
            <a:r>
              <a:rPr>
                <a:solidFill>
                  <a:schemeClr val="accent2"/>
                </a:solidFill>
                <a:uFillTx/>
              </a:rPr>
              <a:t> Q)</a:t>
            </a:r>
            <a:endParaRPr>
              <a:solidFill>
                <a:schemeClr val="accent2"/>
              </a:solidFill>
              <a:uFillTx/>
            </a:endParaRPr>
          </a:p>
          <a:p>
            <a:pPr marL="298450" indent="-257175">
              <a:buClr>
                <a:srgbClr val="000000"/>
              </a:buClr>
              <a:buSzPct val="75000"/>
              <a:defRPr>
                <a:solidFill>
                  <a:srgbClr val="FF2600"/>
                </a:solidFill>
                <a:uFill>
                  <a:solidFill>
                    <a:srgbClr val="FF2600"/>
                  </a:solidFill>
                </a:uFill>
              </a:defRPr>
            </a:pPr>
            <a:r>
              <a:t>Ultrasound</a:t>
            </a:r>
            <a:r>
              <a:rPr>
                <a:solidFill>
                  <a:schemeClr val="accent2"/>
                </a:solidFill>
                <a:uFillTx/>
              </a:rPr>
              <a:t> TIR (</a:t>
            </a:r>
            <a:r>
              <a:rPr strike="sngStrike">
                <a:solidFill>
                  <a:schemeClr val="accent2"/>
                </a:solidFill>
                <a:uFillTx/>
              </a:rPr>
              <a:t>bulky</a:t>
            </a:r>
            <a:r>
              <a:rPr>
                <a:solidFill>
                  <a:schemeClr val="accent2"/>
                </a:solidFill>
                <a:uFillTx/>
              </a:rPr>
              <a:t>, quality, small area)</a:t>
            </a:r>
            <a:endParaRPr>
              <a:solidFill>
                <a:schemeClr val="accent2"/>
              </a:solidFill>
              <a:uFillTx/>
            </a:endParaRPr>
          </a:p>
          <a:p>
            <a:pPr marL="298450" indent="-257175">
              <a:buClr>
                <a:srgbClr val="000000"/>
              </a:buClr>
              <a:buSzPct val="75000"/>
              <a:defRPr>
                <a:solidFill>
                  <a:srgbClr val="FF2600"/>
                </a:solidFill>
                <a:uFill>
                  <a:solidFill>
                    <a:srgbClr val="FF2600"/>
                  </a:solidFill>
                </a:uFill>
              </a:defRPr>
            </a:pPr>
            <a:r>
              <a:t>Thermal</a:t>
            </a:r>
            <a:r>
              <a:rPr>
                <a:solidFill>
                  <a:schemeClr val="accent2"/>
                </a:solidFill>
                <a:uFillTx/>
              </a:rPr>
              <a:t> sensing of temperature differential across ridges and valleys</a:t>
            </a:r>
            <a:endParaRPr>
              <a:solidFill>
                <a:schemeClr val="accent2"/>
              </a:solidFill>
              <a:uFillTx/>
            </a:endParaRPr>
          </a:p>
          <a:p>
            <a:pPr marL="298450" indent="-257175">
              <a:buClr>
                <a:srgbClr val="000000"/>
              </a:buClr>
              <a:buSzPct val="75000"/>
              <a:defRPr>
                <a:solidFill>
                  <a:srgbClr val="FF2600"/>
                </a:solidFill>
                <a:uFill>
                  <a:solidFill>
                    <a:srgbClr val="FF2600"/>
                  </a:solidFill>
                </a:uFill>
              </a:defRPr>
            </a:pPr>
            <a:r>
              <a:t>Non-contact 3-D</a:t>
            </a:r>
            <a:r>
              <a:rPr>
                <a:solidFill>
                  <a:schemeClr val="accent2"/>
                </a:solidFill>
                <a:uFillTx/>
              </a:rPr>
              <a:t> scanning</a:t>
            </a:r>
          </a:p>
        </p:txBody>
      </p:sp>
      <p:sp>
        <p:nvSpPr>
          <p:cNvPr id="413" name="Live Fingerprints Acquisition Devices"/>
          <p:cNvSpPr txBox="1"/>
          <p:nvPr>
            <p:ph type="title"/>
          </p:nvPr>
        </p:nvSpPr>
        <p:spPr>
          <a:xfrm>
            <a:off x="575999" y="207035"/>
            <a:ext cx="11041202" cy="1152002"/>
          </a:xfrm>
          <a:prstGeom prst="rect">
            <a:avLst/>
          </a:prstGeom>
        </p:spPr>
        <p:txBody>
          <a:bodyPr/>
          <a:lstStyle/>
          <a:p>
            <a:pPr/>
            <a:r>
              <a:t>Live Fingerprints</a:t>
            </a:r>
            <a:r>
              <a:t> </a:t>
            </a:r>
            <a:r>
              <a:t>Acquisition Devices </a:t>
            </a:r>
          </a:p>
        </p:txBody>
      </p:sp>
      <p:sp>
        <p:nvSpPr>
          <p:cNvPr id="414" name="TextBox 1"/>
          <p:cNvSpPr txBox="1"/>
          <p:nvPr/>
        </p:nvSpPr>
        <p:spPr>
          <a:xfrm>
            <a:off x="2237910" y="5439540"/>
            <a:ext cx="783044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See </a:t>
            </a:r>
            <a:r>
              <a:rPr u="sng">
                <a:solidFill>
                  <a:schemeClr val="accent4"/>
                </a:solidFill>
                <a:uFill>
                  <a:solidFill>
                    <a:schemeClr val="accent4"/>
                  </a:solidFill>
                </a:uFill>
                <a:hlinkClick r:id="rId3" invalidUrl="" action="" tgtFrame="" tooltip="" history="1" highlightClick="0" endSnd="0"/>
              </a:rPr>
              <a:t>this page </a:t>
            </a:r>
            <a:r>
              <a:t> (</a:t>
            </a:r>
            <a:r>
              <a:rPr u="sng">
                <a:solidFill>
                  <a:schemeClr val="accent4"/>
                </a:solidFill>
                <a:uFill>
                  <a:solidFill>
                    <a:schemeClr val="accent4"/>
                  </a:solidFill>
                </a:uFill>
                <a:hlinkClick r:id="rId4" invalidUrl="" action="" tgtFrame="" tooltip="" history="1" highlightClick="0" endSnd="0"/>
              </a:rPr>
              <a:t>and</a:t>
            </a:r>
            <a:r>
              <a:t>) for the latest developments and technology comparison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Content Placeholder 1"/>
          <p:cNvSpPr txBox="1"/>
          <p:nvPr>
            <p:ph type="body" idx="1"/>
          </p:nvPr>
        </p:nvSpPr>
        <p:spPr>
          <a:xfrm>
            <a:off x="575999" y="1656000"/>
            <a:ext cx="11041202" cy="4464001"/>
          </a:xfrm>
          <a:prstGeom prst="rect">
            <a:avLst/>
          </a:prstGeom>
        </p:spPr>
        <p:txBody>
          <a:bodyPr/>
          <a:lstStyle/>
          <a:p>
            <a:pPr/>
          </a:p>
        </p:txBody>
      </p:sp>
      <p:sp>
        <p:nvSpPr>
          <p:cNvPr id="419" name="Fingerprint Recognition:  Sensors (I)"/>
          <p:cNvSpPr txBox="1"/>
          <p:nvPr>
            <p:ph type="title"/>
          </p:nvPr>
        </p:nvSpPr>
        <p:spPr>
          <a:xfrm>
            <a:off x="575999" y="207035"/>
            <a:ext cx="11041202" cy="1152002"/>
          </a:xfrm>
          <a:prstGeom prst="rect">
            <a:avLst/>
          </a:prstGeom>
        </p:spPr>
        <p:txBody>
          <a:bodyPr/>
          <a:lstStyle/>
          <a:p>
            <a:pPr/>
            <a:r>
              <a:t>Fingerprint Recognition: Sensors (I)</a:t>
            </a:r>
          </a:p>
        </p:txBody>
      </p:sp>
      <p:grpSp>
        <p:nvGrpSpPr>
          <p:cNvPr id="422" name="Group"/>
          <p:cNvGrpSpPr/>
          <p:nvPr/>
        </p:nvGrpSpPr>
        <p:grpSpPr>
          <a:xfrm>
            <a:off x="8814528" y="2797704"/>
            <a:ext cx="2619633" cy="2663827"/>
            <a:chOff x="0" y="0"/>
            <a:chExt cx="2619631" cy="2663825"/>
          </a:xfrm>
        </p:grpSpPr>
        <p:pic>
          <p:nvPicPr>
            <p:cNvPr id="420" name="FingerTIP.jpg" descr="FingerTIP.jpg"/>
            <p:cNvPicPr>
              <a:picLocks noChangeAspect="1"/>
            </p:cNvPicPr>
            <p:nvPr/>
          </p:nvPicPr>
          <p:blipFill>
            <a:blip r:embed="rId3">
              <a:extLst/>
            </a:blip>
            <a:stretch>
              <a:fillRect/>
            </a:stretch>
          </p:blipFill>
          <p:spPr>
            <a:xfrm>
              <a:off x="835226" y="0"/>
              <a:ext cx="830964" cy="2020889"/>
            </a:xfrm>
            <a:prstGeom prst="rect">
              <a:avLst/>
            </a:prstGeom>
            <a:ln w="12700" cap="flat">
              <a:noFill/>
              <a:miter lim="400000"/>
            </a:ln>
            <a:effectLst/>
          </p:spPr>
        </p:pic>
        <p:sp>
          <p:nvSpPr>
            <p:cNvPr id="421" name="Capacitive sensor…"/>
            <p:cNvSpPr txBox="1"/>
            <p:nvPr/>
          </p:nvSpPr>
          <p:spPr>
            <a:xfrm>
              <a:off x="0" y="2130425"/>
              <a:ext cx="2619632"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marR="40639" indent="40639" defTabSz="762000">
                <a:defRPr sz="1600">
                  <a:latin typeface="Arial Rounded MT Bold"/>
                  <a:ea typeface="Arial Rounded MT Bold"/>
                  <a:cs typeface="Arial Rounded MT Bold"/>
                  <a:sym typeface="Arial Rounded MT Bold"/>
                </a:defRPr>
              </a:pPr>
              <a:r>
                <a:t>Capacitive sensor</a:t>
              </a:r>
            </a:p>
            <a:p>
              <a:pPr marR="40639" indent="40639" defTabSz="762000">
                <a:defRPr sz="1600">
                  <a:latin typeface="Arial Rounded MT Bold"/>
                  <a:ea typeface="Arial Rounded MT Bold"/>
                  <a:cs typeface="Arial Rounded MT Bold"/>
                  <a:sym typeface="Arial Rounded MT Bold"/>
                </a:defRPr>
              </a:pPr>
              <a:r>
                <a:t>[FingerTIP™  by Infineon]</a:t>
              </a:r>
            </a:p>
          </p:txBody>
        </p:sp>
      </p:grpSp>
      <p:grpSp>
        <p:nvGrpSpPr>
          <p:cNvPr id="425" name="Group"/>
          <p:cNvGrpSpPr/>
          <p:nvPr/>
        </p:nvGrpSpPr>
        <p:grpSpPr>
          <a:xfrm>
            <a:off x="1067744" y="2116670"/>
            <a:ext cx="4325699" cy="3603626"/>
            <a:chOff x="0" y="0"/>
            <a:chExt cx="4325697" cy="3603625"/>
          </a:xfrm>
        </p:grpSpPr>
        <p:pic>
          <p:nvPicPr>
            <p:cNvPr id="423" name="sony_fiu.jpg" descr="sony_fiu.jpg"/>
            <p:cNvPicPr>
              <a:picLocks noChangeAspect="1"/>
            </p:cNvPicPr>
            <p:nvPr/>
          </p:nvPicPr>
          <p:blipFill>
            <a:blip r:embed="rId4">
              <a:extLst/>
            </a:blip>
            <a:stretch>
              <a:fillRect/>
            </a:stretch>
          </p:blipFill>
          <p:spPr>
            <a:xfrm>
              <a:off x="0" y="0"/>
              <a:ext cx="2320745" cy="2149475"/>
            </a:xfrm>
            <a:prstGeom prst="rect">
              <a:avLst/>
            </a:prstGeom>
            <a:ln w="12700" cap="flat">
              <a:noFill/>
              <a:miter lim="400000"/>
            </a:ln>
            <a:effectLst/>
          </p:spPr>
        </p:pic>
        <p:sp>
          <p:nvSpPr>
            <p:cNvPr id="424" name="Optical fingerprint sensor…"/>
            <p:cNvSpPr txBox="1"/>
            <p:nvPr/>
          </p:nvSpPr>
          <p:spPr>
            <a:xfrm>
              <a:off x="1179908" y="2841625"/>
              <a:ext cx="3145790"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marR="40639" indent="40639" defTabSz="762000">
                <a:defRPr sz="1600">
                  <a:latin typeface="Arial Rounded MT Bold"/>
                  <a:ea typeface="Arial Rounded MT Bold"/>
                  <a:cs typeface="Arial Rounded MT Bold"/>
                  <a:sym typeface="Arial Rounded MT Bold"/>
                </a:defRPr>
              </a:pPr>
              <a:r>
                <a:t>Optical fingerprint sensor</a:t>
              </a:r>
            </a:p>
            <a:p>
              <a:pPr marR="40639" indent="40639" defTabSz="762000">
                <a:defRPr sz="1600">
                  <a:latin typeface="Arial Rounded MT Bold"/>
                  <a:ea typeface="Arial Rounded MT Bold"/>
                  <a:cs typeface="Arial Rounded MT Bold"/>
                  <a:sym typeface="Arial Rounded MT Bold"/>
                </a:defRPr>
              </a:pPr>
              <a:r>
                <a:t>[Fingerprint Identification Unit </a:t>
              </a:r>
              <a:br/>
              <a:r>
                <a:t>FIU-001/500 by Sony]</a:t>
              </a:r>
            </a:p>
          </p:txBody>
        </p:sp>
      </p:grpSp>
      <p:grpSp>
        <p:nvGrpSpPr>
          <p:cNvPr id="428" name="Group"/>
          <p:cNvGrpSpPr/>
          <p:nvPr/>
        </p:nvGrpSpPr>
        <p:grpSpPr>
          <a:xfrm>
            <a:off x="5225442" y="1752599"/>
            <a:ext cx="3189446" cy="2298702"/>
            <a:chOff x="0" y="0"/>
            <a:chExt cx="3189445" cy="2298700"/>
          </a:xfrm>
        </p:grpSpPr>
        <p:pic>
          <p:nvPicPr>
            <p:cNvPr id="426" name="delsy_cmosb.png" descr="delsy_cmosb.png"/>
            <p:cNvPicPr>
              <a:picLocks noChangeAspect="1"/>
            </p:cNvPicPr>
            <p:nvPr/>
          </p:nvPicPr>
          <p:blipFill>
            <a:blip r:embed="rId5">
              <a:extLst/>
            </a:blip>
            <a:stretch>
              <a:fillRect/>
            </a:stretch>
          </p:blipFill>
          <p:spPr>
            <a:xfrm>
              <a:off x="565665" y="0"/>
              <a:ext cx="1941389" cy="1646239"/>
            </a:xfrm>
            <a:prstGeom prst="rect">
              <a:avLst/>
            </a:prstGeom>
            <a:ln w="12700" cap="flat">
              <a:noFill/>
              <a:miter lim="400000"/>
            </a:ln>
            <a:effectLst/>
          </p:spPr>
        </p:pic>
        <p:sp>
          <p:nvSpPr>
            <p:cNvPr id="427" name="Electro-optical sensor…"/>
            <p:cNvSpPr txBox="1"/>
            <p:nvPr/>
          </p:nvSpPr>
          <p:spPr>
            <a:xfrm>
              <a:off x="0" y="1765300"/>
              <a:ext cx="318944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marR="40639" indent="40639" defTabSz="762000">
                <a:defRPr sz="1600">
                  <a:latin typeface="Arial Rounded MT Bold"/>
                  <a:ea typeface="Arial Rounded MT Bold"/>
                  <a:cs typeface="Arial Rounded MT Bold"/>
                  <a:sym typeface="Arial Rounded MT Bold"/>
                </a:defRPr>
              </a:pPr>
              <a:r>
                <a:t>Electro-optical sensor </a:t>
              </a:r>
            </a:p>
            <a:p>
              <a:pPr marR="40639" indent="40639" defTabSz="762000">
                <a:defRPr sz="1600">
                  <a:latin typeface="Arial Rounded MT Bold"/>
                  <a:ea typeface="Arial Rounded MT Bold"/>
                  <a:cs typeface="Arial Rounded MT Bold"/>
                  <a:sym typeface="Arial Rounded MT Bold"/>
                </a:defRPr>
              </a:pPr>
              <a:r>
                <a:t>[DELSY®  CMOS sensor modul]</a:t>
              </a:r>
            </a:p>
          </p:txBody>
        </p:sp>
      </p:grpSp>
      <p:sp>
        <p:nvSpPr>
          <p:cNvPr id="429" name="© Scarlet Schwiderski-Grosche…"/>
          <p:cNvSpPr txBox="1"/>
          <p:nvPr/>
        </p:nvSpPr>
        <p:spPr>
          <a:xfrm>
            <a:off x="2389584" y="6196919"/>
            <a:ext cx="2944913" cy="477615"/>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600"/>
            </a:pPr>
            <a:r>
              <a:t>© Scarlet Schwiderski-Grosche</a:t>
            </a:r>
          </a:p>
          <a:p>
            <a:pPr indent="41275">
              <a:defRPr sz="1200"/>
            </a:pPr>
            <a:r>
              <a:t>Scarlet.Schwiderski-Grosche@rhul.ac.uk</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Content Placeholder 1"/>
          <p:cNvSpPr txBox="1"/>
          <p:nvPr>
            <p:ph type="body" idx="1"/>
          </p:nvPr>
        </p:nvSpPr>
        <p:spPr>
          <a:xfrm>
            <a:off x="575999" y="1656000"/>
            <a:ext cx="11041202" cy="4464001"/>
          </a:xfrm>
          <a:prstGeom prst="rect">
            <a:avLst/>
          </a:prstGeom>
        </p:spPr>
        <p:txBody>
          <a:bodyPr/>
          <a:lstStyle/>
          <a:p>
            <a:pPr/>
          </a:p>
        </p:txBody>
      </p:sp>
      <p:sp>
        <p:nvSpPr>
          <p:cNvPr id="434" name="Fingerprint Recognition:  Sensors (II)"/>
          <p:cNvSpPr txBox="1"/>
          <p:nvPr>
            <p:ph type="title"/>
          </p:nvPr>
        </p:nvSpPr>
        <p:spPr>
          <a:xfrm>
            <a:off x="575999" y="207035"/>
            <a:ext cx="11041202" cy="1152002"/>
          </a:xfrm>
          <a:prstGeom prst="rect">
            <a:avLst/>
          </a:prstGeom>
        </p:spPr>
        <p:txBody>
          <a:bodyPr/>
          <a:lstStyle/>
          <a:p>
            <a:pPr/>
            <a:r>
              <a:t>Fingerprint Recognition: Sensors (II)</a:t>
            </a:r>
          </a:p>
        </p:txBody>
      </p:sp>
      <p:pic>
        <p:nvPicPr>
          <p:cNvPr id="435" name="Thomson.jpg" descr="Thomson.jpg"/>
          <p:cNvPicPr>
            <a:picLocks noChangeAspect="1"/>
          </p:cNvPicPr>
          <p:nvPr/>
        </p:nvPicPr>
        <p:blipFill>
          <a:blip r:embed="rId3">
            <a:extLst/>
          </a:blip>
          <a:stretch>
            <a:fillRect/>
          </a:stretch>
        </p:blipFill>
        <p:spPr>
          <a:xfrm>
            <a:off x="7136341" y="1914531"/>
            <a:ext cx="2954340" cy="2565681"/>
          </a:xfrm>
          <a:prstGeom prst="rect">
            <a:avLst/>
          </a:prstGeom>
          <a:ln w="12700">
            <a:miter lim="400000"/>
          </a:ln>
        </p:spPr>
      </p:pic>
      <p:sp>
        <p:nvSpPr>
          <p:cNvPr id="436" name="Thermal sensor…"/>
          <p:cNvSpPr txBox="1"/>
          <p:nvPr/>
        </p:nvSpPr>
        <p:spPr>
          <a:xfrm>
            <a:off x="7308346" y="4653491"/>
            <a:ext cx="2559109" cy="762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marR="40639" indent="40639" defTabSz="762000">
              <a:defRPr sz="1600">
                <a:latin typeface="Arial Rounded MT Bold"/>
                <a:ea typeface="Arial Rounded MT Bold"/>
                <a:cs typeface="Arial Rounded MT Bold"/>
                <a:sym typeface="Arial Rounded MT Bold"/>
              </a:defRPr>
            </a:pPr>
            <a:r>
              <a:t>Thermal sensor</a:t>
            </a:r>
          </a:p>
          <a:p>
            <a:pPr marR="40639" indent="40639" defTabSz="762000">
              <a:defRPr sz="1600">
                <a:latin typeface="Arial Rounded MT Bold"/>
                <a:ea typeface="Arial Rounded MT Bold"/>
                <a:cs typeface="Arial Rounded MT Bold"/>
                <a:sym typeface="Arial Rounded MT Bold"/>
              </a:defRPr>
            </a:pPr>
            <a:r>
              <a:t>[FingerChip™ by ATMEL </a:t>
            </a:r>
            <a:br/>
            <a:r>
              <a:t>(was: Thomson CSF)]</a:t>
            </a:r>
          </a:p>
        </p:txBody>
      </p:sp>
      <p:pic>
        <p:nvPicPr>
          <p:cNvPr id="437" name="Authentec.png" descr="Authentec.png"/>
          <p:cNvPicPr>
            <a:picLocks noChangeAspect="1"/>
          </p:cNvPicPr>
          <p:nvPr/>
        </p:nvPicPr>
        <p:blipFill>
          <a:blip r:embed="rId4">
            <a:extLst/>
          </a:blip>
          <a:stretch>
            <a:fillRect/>
          </a:stretch>
        </p:blipFill>
        <p:spPr>
          <a:xfrm>
            <a:off x="1839383" y="1468967"/>
            <a:ext cx="2954339" cy="3565526"/>
          </a:xfrm>
          <a:prstGeom prst="rect">
            <a:avLst/>
          </a:prstGeom>
          <a:ln w="12700">
            <a:miter lim="400000"/>
          </a:ln>
        </p:spPr>
      </p:pic>
      <p:sp>
        <p:nvSpPr>
          <p:cNvPr id="438" name="E-Field Sensor…"/>
          <p:cNvSpPr txBox="1"/>
          <p:nvPr/>
        </p:nvSpPr>
        <p:spPr>
          <a:xfrm>
            <a:off x="1864007" y="5162416"/>
            <a:ext cx="2879686" cy="5334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marR="40639" indent="40639" defTabSz="762000">
              <a:defRPr sz="1600">
                <a:latin typeface="Arial Rounded MT Bold"/>
                <a:ea typeface="Arial Rounded MT Bold"/>
                <a:cs typeface="Arial Rounded MT Bold"/>
                <a:sym typeface="Arial Rounded MT Bold"/>
              </a:defRPr>
            </a:pPr>
            <a:r>
              <a:t>E-Field Sensor</a:t>
            </a:r>
          </a:p>
          <a:p>
            <a:pPr marR="40639" indent="40639" defTabSz="762000">
              <a:defRPr sz="1600">
                <a:latin typeface="Arial Rounded MT Bold"/>
                <a:ea typeface="Arial Rounded MT Bold"/>
                <a:cs typeface="Arial Rounded MT Bold"/>
                <a:sym typeface="Arial Rounded MT Bold"/>
              </a:defRPr>
            </a:pPr>
            <a:r>
              <a:t>[FingerLoc™  by Authentec]</a:t>
            </a:r>
          </a:p>
        </p:txBody>
      </p:sp>
      <p:sp>
        <p:nvSpPr>
          <p:cNvPr id="439" name="© Scarlet Schwiderski-Grosche…"/>
          <p:cNvSpPr txBox="1"/>
          <p:nvPr/>
        </p:nvSpPr>
        <p:spPr>
          <a:xfrm>
            <a:off x="2389584" y="6196919"/>
            <a:ext cx="2944913" cy="477615"/>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600"/>
            </a:pPr>
            <a:r>
              <a:t>© Scarlet Schwiderski-Grosche</a:t>
            </a:r>
          </a:p>
          <a:p>
            <a:pPr indent="41275">
              <a:defRPr sz="1200"/>
            </a:pPr>
            <a:r>
              <a:t>Scarlet.Schwiderski-Grosche@rhul.ac.uk</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Content Placeholder 1"/>
          <p:cNvSpPr txBox="1"/>
          <p:nvPr>
            <p:ph type="body" idx="1"/>
          </p:nvPr>
        </p:nvSpPr>
        <p:spPr>
          <a:xfrm>
            <a:off x="574799" y="1347294"/>
            <a:ext cx="11041202" cy="4464001"/>
          </a:xfrm>
          <a:prstGeom prst="rect">
            <a:avLst/>
          </a:prstGeom>
        </p:spPr>
        <p:txBody>
          <a:bodyPr/>
          <a:lstStyle/>
          <a:p>
            <a:pPr/>
          </a:p>
        </p:txBody>
      </p:sp>
      <p:sp>
        <p:nvSpPr>
          <p:cNvPr id="444" name="Fingerprint Recognition: Integrated Systems (I)"/>
          <p:cNvSpPr txBox="1"/>
          <p:nvPr>
            <p:ph type="title"/>
          </p:nvPr>
        </p:nvSpPr>
        <p:spPr>
          <a:xfrm>
            <a:off x="575999" y="207035"/>
            <a:ext cx="11041202" cy="1152002"/>
          </a:xfrm>
          <a:prstGeom prst="rect">
            <a:avLst/>
          </a:prstGeom>
        </p:spPr>
        <p:txBody>
          <a:bodyPr/>
          <a:lstStyle/>
          <a:p>
            <a:pPr/>
            <a:r>
              <a:t>Fingerprint Recognition: Integrated Systems (I)</a:t>
            </a:r>
          </a:p>
        </p:txBody>
      </p:sp>
      <p:pic>
        <p:nvPicPr>
          <p:cNvPr id="445" name="biogatetower.jpg" descr="biogatetower.jpg"/>
          <p:cNvPicPr>
            <a:picLocks noChangeAspect="1"/>
          </p:cNvPicPr>
          <p:nvPr/>
        </p:nvPicPr>
        <p:blipFill>
          <a:blip r:embed="rId3">
            <a:extLst/>
          </a:blip>
          <a:stretch>
            <a:fillRect/>
          </a:stretch>
        </p:blipFill>
        <p:spPr>
          <a:xfrm>
            <a:off x="1426246" y="1589169"/>
            <a:ext cx="2602198" cy="3952876"/>
          </a:xfrm>
          <a:prstGeom prst="rect">
            <a:avLst/>
          </a:prstGeom>
          <a:ln w="12700">
            <a:miter lim="400000"/>
          </a:ln>
        </p:spPr>
      </p:pic>
      <p:pic>
        <p:nvPicPr>
          <p:cNvPr id="446" name="IDMouse.jpg" descr="IDMouse.jpg"/>
          <p:cNvPicPr>
            <a:picLocks noChangeAspect="1"/>
          </p:cNvPicPr>
          <p:nvPr/>
        </p:nvPicPr>
        <p:blipFill>
          <a:blip r:embed="rId4">
            <a:extLst/>
          </a:blip>
          <a:stretch>
            <a:fillRect/>
          </a:stretch>
        </p:blipFill>
        <p:spPr>
          <a:xfrm>
            <a:off x="8004253" y="4215398"/>
            <a:ext cx="2471739" cy="1770064"/>
          </a:xfrm>
          <a:prstGeom prst="rect">
            <a:avLst/>
          </a:prstGeom>
          <a:ln w="12700">
            <a:miter lim="400000"/>
          </a:ln>
        </p:spPr>
      </p:pic>
      <p:sp>
        <p:nvSpPr>
          <p:cNvPr id="447" name="[ID Mouse by Siemens]"/>
          <p:cNvSpPr txBox="1"/>
          <p:nvPr/>
        </p:nvSpPr>
        <p:spPr>
          <a:xfrm>
            <a:off x="8034246" y="5863523"/>
            <a:ext cx="2364641" cy="304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marR="40639" indent="40639" defTabSz="762000">
              <a:defRPr sz="1600">
                <a:latin typeface="Arial Rounded MT Bold"/>
                <a:ea typeface="Arial Rounded MT Bold"/>
                <a:cs typeface="Arial Rounded MT Bold"/>
                <a:sym typeface="Arial Rounded MT Bold"/>
              </a:defRPr>
            </a:lvl1pPr>
          </a:lstStyle>
          <a:p>
            <a:pPr/>
            <a:r>
              <a:t>[ID Mouse by Siemens]</a:t>
            </a:r>
          </a:p>
        </p:txBody>
      </p:sp>
      <p:grpSp>
        <p:nvGrpSpPr>
          <p:cNvPr id="450" name="Group"/>
          <p:cNvGrpSpPr/>
          <p:nvPr/>
        </p:nvGrpSpPr>
        <p:grpSpPr>
          <a:xfrm>
            <a:off x="4231216" y="1533792"/>
            <a:ext cx="5207853" cy="2587627"/>
            <a:chOff x="0" y="0"/>
            <a:chExt cx="5207852" cy="2587625"/>
          </a:xfrm>
        </p:grpSpPr>
        <p:pic>
          <p:nvPicPr>
            <p:cNvPr id="448" name="biomousepluscard.png" descr="biomousepluscard.png"/>
            <p:cNvPicPr>
              <a:picLocks noChangeAspect="1"/>
            </p:cNvPicPr>
            <p:nvPr/>
          </p:nvPicPr>
          <p:blipFill>
            <a:blip r:embed="rId5">
              <a:extLst/>
            </a:blip>
            <a:stretch>
              <a:fillRect/>
            </a:stretch>
          </p:blipFill>
          <p:spPr>
            <a:xfrm>
              <a:off x="756605" y="0"/>
              <a:ext cx="3059643" cy="2182814"/>
            </a:xfrm>
            <a:prstGeom prst="rect">
              <a:avLst/>
            </a:prstGeom>
            <a:ln w="12700" cap="flat">
              <a:noFill/>
              <a:miter lim="400000"/>
            </a:ln>
            <a:effectLst/>
          </p:spPr>
        </p:pic>
        <p:sp>
          <p:nvSpPr>
            <p:cNvPr id="449" name="[BioMouse™ Plus by American Biometric Company]"/>
            <p:cNvSpPr txBox="1"/>
            <p:nvPr/>
          </p:nvSpPr>
          <p:spPr>
            <a:xfrm>
              <a:off x="0" y="2282825"/>
              <a:ext cx="5207853"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defTabSz="762000">
                <a:defRPr sz="1600">
                  <a:latin typeface="Arial Rounded MT Bold"/>
                  <a:ea typeface="Arial Rounded MT Bold"/>
                  <a:cs typeface="Arial Rounded MT Bold"/>
                  <a:sym typeface="Arial Rounded MT Bold"/>
                </a:defRPr>
              </a:lvl1pPr>
            </a:lstStyle>
            <a:p>
              <a:pPr/>
              <a:r>
                <a:t>[BioMouse™ Plus by American Biometric Company]</a:t>
              </a:r>
            </a:p>
          </p:txBody>
        </p:sp>
      </p:grpSp>
      <p:sp>
        <p:nvSpPr>
          <p:cNvPr id="451" name="© Scarlet Schwiderski-Grosche…"/>
          <p:cNvSpPr txBox="1"/>
          <p:nvPr/>
        </p:nvSpPr>
        <p:spPr>
          <a:xfrm>
            <a:off x="3013472" y="6429924"/>
            <a:ext cx="6265996" cy="29815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indent="41275">
              <a:defRPr sz="1600"/>
            </a:pPr>
            <a:r>
              <a:t>© Scarlet Schwiderski-Grosche</a:t>
            </a:r>
            <a:r>
              <a:t> (</a:t>
            </a:r>
            <a:r>
              <a:rPr sz="1200"/>
              <a:t>Scarlet.Schwiderski-Grosche@rhul.ac.uk</a:t>
            </a:r>
            <a:r>
              <a:rPr sz="1200"/>
              <a:t>)</a:t>
            </a:r>
          </a:p>
        </p:txBody>
      </p:sp>
      <p:sp>
        <p:nvSpPr>
          <p:cNvPr id="452" name="Rectangle 2"/>
          <p:cNvSpPr txBox="1"/>
          <p:nvPr/>
        </p:nvSpPr>
        <p:spPr>
          <a:xfrm>
            <a:off x="1103727" y="5528688"/>
            <a:ext cx="600456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40639" indent="40639" defTabSz="762000">
              <a:defRPr sz="1600">
                <a:latin typeface="Arial Rounded MT Bold"/>
                <a:ea typeface="Arial Rounded MT Bold"/>
                <a:cs typeface="Arial Rounded MT Bold"/>
                <a:sym typeface="Arial Rounded MT Bold"/>
              </a:defRPr>
            </a:pPr>
            <a:r>
              <a:t>Physical Access Control System </a:t>
            </a:r>
          </a:p>
          <a:p>
            <a:pPr marR="40639" indent="40639" defTabSz="762000">
              <a:defRPr sz="1600">
                <a:latin typeface="Arial Rounded MT Bold"/>
                <a:ea typeface="Arial Rounded MT Bold"/>
                <a:cs typeface="Arial Rounded MT Bold"/>
                <a:sym typeface="Arial Rounded MT Bold"/>
              </a:defRPr>
            </a:pPr>
            <a:r>
              <a:t>[BioGate Tower by Bergdata]</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ontent Placeholder 1"/>
          <p:cNvSpPr txBox="1"/>
          <p:nvPr>
            <p:ph type="body" idx="1"/>
          </p:nvPr>
        </p:nvSpPr>
        <p:spPr>
          <a:xfrm>
            <a:off x="575999" y="1656000"/>
            <a:ext cx="11041202" cy="4464001"/>
          </a:xfrm>
          <a:prstGeom prst="rect">
            <a:avLst/>
          </a:prstGeom>
        </p:spPr>
        <p:txBody>
          <a:bodyPr/>
          <a:lstStyle/>
          <a:p>
            <a:pPr/>
          </a:p>
        </p:txBody>
      </p:sp>
      <p:sp>
        <p:nvSpPr>
          <p:cNvPr id="457" name="Fingerprint Recognition: Integrated Systems (II)"/>
          <p:cNvSpPr txBox="1"/>
          <p:nvPr>
            <p:ph type="title"/>
          </p:nvPr>
        </p:nvSpPr>
        <p:spPr>
          <a:xfrm>
            <a:off x="575999" y="207035"/>
            <a:ext cx="11041202" cy="1152002"/>
          </a:xfrm>
          <a:prstGeom prst="rect">
            <a:avLst/>
          </a:prstGeom>
        </p:spPr>
        <p:txBody>
          <a:bodyPr/>
          <a:lstStyle/>
          <a:p>
            <a:pPr/>
            <a:r>
              <a:t>Fingerprint Recognition: Integrated Systems (II)</a:t>
            </a:r>
          </a:p>
        </p:txBody>
      </p:sp>
      <p:grpSp>
        <p:nvGrpSpPr>
          <p:cNvPr id="460" name="Group"/>
          <p:cNvGrpSpPr/>
          <p:nvPr/>
        </p:nvGrpSpPr>
        <p:grpSpPr>
          <a:xfrm>
            <a:off x="468083" y="1577213"/>
            <a:ext cx="4593411" cy="4084798"/>
            <a:chOff x="0" y="0"/>
            <a:chExt cx="4593410" cy="4084796"/>
          </a:xfrm>
        </p:grpSpPr>
        <p:pic>
          <p:nvPicPr>
            <p:cNvPr id="458" name="Compaq und Acer.png" descr="Compaq und Acer.png"/>
            <p:cNvPicPr>
              <a:picLocks noChangeAspect="1"/>
            </p:cNvPicPr>
            <p:nvPr/>
          </p:nvPicPr>
          <p:blipFill>
            <a:blip r:embed="rId3">
              <a:extLst/>
            </a:blip>
            <a:stretch>
              <a:fillRect/>
            </a:stretch>
          </p:blipFill>
          <p:spPr>
            <a:xfrm>
              <a:off x="261005" y="0"/>
              <a:ext cx="4332406" cy="3745331"/>
            </a:xfrm>
            <a:prstGeom prst="rect">
              <a:avLst/>
            </a:prstGeom>
            <a:ln w="12700" cap="flat">
              <a:noFill/>
              <a:miter lim="400000"/>
            </a:ln>
            <a:effectLst/>
          </p:spPr>
        </p:pic>
        <p:sp>
          <p:nvSpPr>
            <p:cNvPr id="459" name="[TravelMate 740 by Compaq und Acer]"/>
            <p:cNvSpPr txBox="1"/>
            <p:nvPr/>
          </p:nvSpPr>
          <p:spPr>
            <a:xfrm>
              <a:off x="0" y="3779996"/>
              <a:ext cx="3880703"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defTabSz="762000">
                <a:defRPr sz="1600">
                  <a:latin typeface="Arial Rounded MT Bold"/>
                  <a:ea typeface="Arial Rounded MT Bold"/>
                  <a:cs typeface="Arial Rounded MT Bold"/>
                  <a:sym typeface="Arial Rounded MT Bold"/>
                </a:defRPr>
              </a:lvl1pPr>
            </a:lstStyle>
            <a:p>
              <a:pPr/>
              <a:r>
                <a:t>[TravelMate 740 by Compaq und Acer]</a:t>
              </a:r>
            </a:p>
          </p:txBody>
        </p:sp>
      </p:grpSp>
      <p:grpSp>
        <p:nvGrpSpPr>
          <p:cNvPr id="463" name="Group"/>
          <p:cNvGrpSpPr/>
          <p:nvPr/>
        </p:nvGrpSpPr>
        <p:grpSpPr>
          <a:xfrm>
            <a:off x="7290934" y="1830095"/>
            <a:ext cx="3745035" cy="3944093"/>
            <a:chOff x="0" y="0"/>
            <a:chExt cx="3745034" cy="3944091"/>
          </a:xfrm>
        </p:grpSpPr>
        <p:pic>
          <p:nvPicPr>
            <p:cNvPr id="461" name="cherry.png" descr="cherry.png"/>
            <p:cNvPicPr>
              <a:picLocks noChangeAspect="1"/>
            </p:cNvPicPr>
            <p:nvPr/>
          </p:nvPicPr>
          <p:blipFill>
            <a:blip r:embed="rId4">
              <a:extLst/>
            </a:blip>
            <a:stretch>
              <a:fillRect/>
            </a:stretch>
          </p:blipFill>
          <p:spPr>
            <a:xfrm>
              <a:off x="0" y="0"/>
              <a:ext cx="2711179" cy="2068533"/>
            </a:xfrm>
            <a:prstGeom prst="rect">
              <a:avLst/>
            </a:prstGeom>
            <a:ln w="12700" cap="flat">
              <a:noFill/>
              <a:miter lim="400000"/>
            </a:ln>
            <a:effectLst/>
          </p:spPr>
        </p:pic>
        <p:sp>
          <p:nvSpPr>
            <p:cNvPr id="462" name="Keyboard [G 81-12000…"/>
            <p:cNvSpPr txBox="1"/>
            <p:nvPr/>
          </p:nvSpPr>
          <p:spPr>
            <a:xfrm>
              <a:off x="1367793" y="3410691"/>
              <a:ext cx="2377242"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marR="40639" indent="40639" defTabSz="762000">
                <a:defRPr sz="1600">
                  <a:latin typeface="Arial Rounded MT Bold"/>
                  <a:ea typeface="Arial Rounded MT Bold"/>
                  <a:cs typeface="Arial Rounded MT Bold"/>
                  <a:sym typeface="Arial Rounded MT Bold"/>
                </a:defRPr>
              </a:pPr>
              <a:r>
                <a:t>Keyboard [G 81-12000 </a:t>
              </a:r>
            </a:p>
            <a:p>
              <a:pPr marR="40639" indent="40639" defTabSz="762000">
                <a:defRPr sz="1600">
                  <a:latin typeface="Arial Rounded MT Bold"/>
                  <a:ea typeface="Arial Rounded MT Bold"/>
                  <a:cs typeface="Arial Rounded MT Bold"/>
                  <a:sym typeface="Arial Rounded MT Bold"/>
                </a:defRPr>
              </a:pPr>
              <a:r>
                <a:t>by Cherry]</a:t>
              </a:r>
            </a:p>
          </p:txBody>
        </p:sp>
      </p:grpSp>
      <p:sp>
        <p:nvSpPr>
          <p:cNvPr id="464" name="© Scarlet Schwiderski-Grosche…"/>
          <p:cNvSpPr txBox="1"/>
          <p:nvPr/>
        </p:nvSpPr>
        <p:spPr>
          <a:xfrm>
            <a:off x="2389584" y="6196919"/>
            <a:ext cx="2944913" cy="477615"/>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600"/>
            </a:pPr>
            <a:r>
              <a:t>© Scarlet Schwiderski-Grosche</a:t>
            </a:r>
          </a:p>
          <a:p>
            <a:pPr indent="41275">
              <a:defRPr sz="1200"/>
            </a:pPr>
            <a:r>
              <a:t>Scarlet.Schwiderski-Grosche@rhul.ac.uk</a:t>
            </a:r>
          </a:p>
        </p:txBody>
      </p:sp>
      <p:pic>
        <p:nvPicPr>
          <p:cNvPr id="465" name="09092002_174733_6405309Precise_100_PC_Card_small.jpg" descr="09092002_174733_6405309Precise_100_PC_Card_small.jpg"/>
          <p:cNvPicPr>
            <a:picLocks noChangeAspect="1"/>
          </p:cNvPicPr>
          <p:nvPr/>
        </p:nvPicPr>
        <p:blipFill>
          <a:blip r:embed="rId5">
            <a:extLst/>
          </a:blip>
          <a:stretch>
            <a:fillRect/>
          </a:stretch>
        </p:blipFill>
        <p:spPr>
          <a:xfrm>
            <a:off x="6781800" y="4343401"/>
            <a:ext cx="2263776" cy="1382714"/>
          </a:xfrm>
          <a:prstGeom prst="rect">
            <a:avLst/>
          </a:prstGeom>
          <a:ln w="12700">
            <a:miter lim="400000"/>
          </a:ln>
        </p:spPr>
      </p:pic>
      <p:sp>
        <p:nvSpPr>
          <p:cNvPr id="466" name="Precise 100 PC-Card by Precise Biometrics"/>
          <p:cNvSpPr txBox="1"/>
          <p:nvPr/>
        </p:nvSpPr>
        <p:spPr>
          <a:xfrm>
            <a:off x="6184901" y="5725667"/>
            <a:ext cx="3668614" cy="29616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1600">
                <a:latin typeface="Times New Roman"/>
                <a:ea typeface="Times New Roman"/>
                <a:cs typeface="Times New Roman"/>
                <a:sym typeface="Times New Roman"/>
              </a:defRPr>
            </a:lvl1pPr>
          </a:lstStyle>
          <a:p>
            <a:pPr/>
            <a:r>
              <a:t>Precise 100 PC-Card by Precise Biometrics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Content Placeholder 1"/>
          <p:cNvSpPr txBox="1"/>
          <p:nvPr>
            <p:ph type="body" idx="1"/>
          </p:nvPr>
        </p:nvSpPr>
        <p:spPr>
          <a:xfrm>
            <a:off x="575999" y="1656000"/>
            <a:ext cx="11041202" cy="4464001"/>
          </a:xfrm>
          <a:prstGeom prst="rect">
            <a:avLst/>
          </a:prstGeom>
        </p:spPr>
        <p:txBody>
          <a:bodyPr/>
          <a:lstStyle/>
          <a:p>
            <a:pPr/>
          </a:p>
        </p:txBody>
      </p:sp>
      <p:sp>
        <p:nvSpPr>
          <p:cNvPr id="471" name="Advanced fingerprint scanners"/>
          <p:cNvSpPr txBox="1"/>
          <p:nvPr>
            <p:ph type="title"/>
          </p:nvPr>
        </p:nvSpPr>
        <p:spPr>
          <a:xfrm>
            <a:off x="575999" y="207035"/>
            <a:ext cx="11041202" cy="1152002"/>
          </a:xfrm>
          <a:prstGeom prst="rect">
            <a:avLst/>
          </a:prstGeom>
        </p:spPr>
        <p:txBody>
          <a:bodyPr/>
          <a:lstStyle/>
          <a:p>
            <a:pPr/>
            <a:r>
              <a:t>Advanced fingerprint scanners</a:t>
            </a:r>
          </a:p>
        </p:txBody>
      </p:sp>
      <p:pic>
        <p:nvPicPr>
          <p:cNvPr id="472" name="image.png" descr="image.png"/>
          <p:cNvPicPr>
            <a:picLocks noChangeAspect="1"/>
          </p:cNvPicPr>
          <p:nvPr/>
        </p:nvPicPr>
        <p:blipFill>
          <a:blip r:embed="rId2">
            <a:extLst/>
          </a:blip>
          <a:stretch>
            <a:fillRect/>
          </a:stretch>
        </p:blipFill>
        <p:spPr>
          <a:xfrm>
            <a:off x="1346199" y="1432741"/>
            <a:ext cx="3431117" cy="3632950"/>
          </a:xfrm>
          <a:prstGeom prst="rect">
            <a:avLst/>
          </a:prstGeom>
          <a:ln w="12700">
            <a:miter lim="400000"/>
          </a:ln>
        </p:spPr>
      </p:pic>
      <p:sp>
        <p:nvSpPr>
          <p:cNvPr id="473" name="Futronic FS60 EBTS/F Certified ID Flat -USB multi finger fingerprint scanner (1900$)"/>
          <p:cNvSpPr txBox="1"/>
          <p:nvPr/>
        </p:nvSpPr>
        <p:spPr>
          <a:xfrm>
            <a:off x="733423" y="5303359"/>
            <a:ext cx="4656667" cy="60212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R="40639" indent="40639">
              <a:defRPr u="sng">
                <a:solidFill>
                  <a:srgbClr val="D834D6"/>
                </a:solidFill>
                <a:uFill>
                  <a:solidFill>
                    <a:srgbClr val="D834D6"/>
                  </a:solidFill>
                </a:uFill>
              </a:defRPr>
            </a:pPr>
            <a:r>
              <a:rPr>
                <a:solidFill>
                  <a:schemeClr val="accent4"/>
                </a:solidFill>
                <a:uFill>
                  <a:solidFill>
                    <a:schemeClr val="accent4"/>
                  </a:solidFill>
                </a:uFill>
                <a:hlinkClick r:id="rId3" invalidUrl="" action="" tgtFrame="" tooltip="" history="1" highlightClick="0" endSnd="0"/>
              </a:rPr>
              <a:t>Futronic FS60 EBTS/F Certified ID Flat</a:t>
            </a:r>
            <a:r>
              <a:rPr u="none">
                <a:solidFill>
                  <a:schemeClr val="accent2"/>
                </a:solidFill>
                <a:uFillTx/>
              </a:rPr>
              <a:t> -USB multi finger fingerprint scanner (1900$)</a:t>
            </a:r>
          </a:p>
        </p:txBody>
      </p:sp>
      <p:pic>
        <p:nvPicPr>
          <p:cNvPr id="474" name="image.png" descr="image.png"/>
          <p:cNvPicPr>
            <a:picLocks noChangeAspect="1"/>
          </p:cNvPicPr>
          <p:nvPr/>
        </p:nvPicPr>
        <p:blipFill>
          <a:blip r:embed="rId4">
            <a:extLst/>
          </a:blip>
          <a:stretch>
            <a:fillRect/>
          </a:stretch>
        </p:blipFill>
        <p:spPr>
          <a:xfrm>
            <a:off x="6896630" y="1819803"/>
            <a:ext cx="3187171" cy="2872389"/>
          </a:xfrm>
          <a:prstGeom prst="rect">
            <a:avLst/>
          </a:prstGeom>
          <a:ln w="12700">
            <a:miter lim="400000"/>
          </a:ln>
        </p:spPr>
      </p:pic>
      <p:sp>
        <p:nvSpPr>
          <p:cNvPr id="475" name="Lumidigm Mercury Series M301 Fingerprint Reader - USB multi-spectral fingerprint scanner (200$)"/>
          <p:cNvSpPr txBox="1"/>
          <p:nvPr/>
        </p:nvSpPr>
        <p:spPr>
          <a:xfrm>
            <a:off x="6055245" y="5303359"/>
            <a:ext cx="5560755" cy="60212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R="40639" indent="40639">
              <a:defRPr u="sng">
                <a:solidFill>
                  <a:srgbClr val="D834D6"/>
                </a:solidFill>
                <a:uFill>
                  <a:solidFill>
                    <a:srgbClr val="D834D6"/>
                  </a:solidFill>
                </a:uFill>
              </a:defRPr>
            </a:pPr>
            <a:r>
              <a:rPr>
                <a:solidFill>
                  <a:schemeClr val="accent4"/>
                </a:solidFill>
                <a:uFill>
                  <a:solidFill>
                    <a:schemeClr val="accent4"/>
                  </a:solidFill>
                </a:uFill>
                <a:hlinkClick r:id="rId5" invalidUrl="" action="" tgtFrame="" tooltip="" history="1" highlightClick="0" endSnd="0"/>
              </a:rPr>
              <a:t>Lumidigm Mercury Series M301 Fingerprint Reader</a:t>
            </a:r>
            <a:r>
              <a:rPr u="none">
                <a:solidFill>
                  <a:schemeClr val="accent2"/>
                </a:solidFill>
                <a:uFillTx/>
              </a:rPr>
              <a:t> - USB multi-spectral fingerprint scanner (200$)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vliesje.jpg" descr="vliesje.jpg"/>
          <p:cNvPicPr>
            <a:picLocks noChangeAspect="1"/>
          </p:cNvPicPr>
          <p:nvPr/>
        </p:nvPicPr>
        <p:blipFill>
          <a:blip r:embed="rId3">
            <a:extLst/>
          </a:blip>
          <a:stretch>
            <a:fillRect/>
          </a:stretch>
        </p:blipFill>
        <p:spPr>
          <a:xfrm>
            <a:off x="2500009" y="2225953"/>
            <a:ext cx="3535608" cy="2866714"/>
          </a:xfrm>
          <a:prstGeom prst="rect">
            <a:avLst/>
          </a:prstGeom>
          <a:ln w="12700">
            <a:miter lim="400000"/>
          </a:ln>
        </p:spPr>
      </p:pic>
      <p:sp>
        <p:nvSpPr>
          <p:cNvPr id="226" name="Content Placeholder 3"/>
          <p:cNvSpPr txBox="1"/>
          <p:nvPr>
            <p:ph type="body" sz="half" idx="1"/>
          </p:nvPr>
        </p:nvSpPr>
        <p:spPr>
          <a:xfrm>
            <a:off x="575999" y="1656000"/>
            <a:ext cx="5400002" cy="4464001"/>
          </a:xfrm>
          <a:prstGeom prst="rect">
            <a:avLst/>
          </a:prstGeom>
        </p:spPr>
        <p:txBody>
          <a:bodyPr/>
          <a:lstStyle/>
          <a:p>
            <a:pPr/>
          </a:p>
        </p:txBody>
      </p:sp>
      <p:sp>
        <p:nvSpPr>
          <p:cNvPr id="227" name="Content Placeholder 2"/>
          <p:cNvSpPr txBox="1"/>
          <p:nvPr/>
        </p:nvSpPr>
        <p:spPr>
          <a:xfrm>
            <a:off x="6262919" y="1656000"/>
            <a:ext cx="5308562" cy="4464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marR="40639" indent="-228600">
              <a:spcBef>
                <a:spcPts val="1400"/>
              </a:spcBef>
              <a:buClr>
                <a:srgbClr val="000000"/>
              </a:buClr>
              <a:buSzPct val="100000"/>
              <a:buFont typeface="Arial"/>
              <a:buChar char="•"/>
              <a:defRPr sz="2000">
                <a:solidFill>
                  <a:srgbClr val="000000"/>
                </a:solidFill>
              </a:defRPr>
            </a:pPr>
            <a:r>
              <a:t>Fingerprint = pattern of flow-like ridges and valleys on the surface of a fingertip</a:t>
            </a:r>
          </a:p>
          <a:p>
            <a:pPr marL="228600" marR="40639" indent="-228600">
              <a:spcBef>
                <a:spcPts val="1400"/>
              </a:spcBef>
              <a:buClr>
                <a:srgbClr val="000000"/>
              </a:buClr>
              <a:buSzPct val="100000"/>
              <a:buFont typeface="Arial"/>
              <a:buChar char="•"/>
              <a:defRPr sz="2000">
                <a:solidFill>
                  <a:srgbClr val="000000"/>
                </a:solidFill>
              </a:defRPr>
            </a:pPr>
            <a:r>
              <a:t>Fingerprint shape is determined during fetal period, depending on the initial conditions of the embryonic mesoderm. </a:t>
            </a:r>
          </a:p>
          <a:p>
            <a:pPr marL="228600" marR="40639" indent="-228600">
              <a:spcBef>
                <a:spcPts val="1400"/>
              </a:spcBef>
              <a:buClr>
                <a:srgbClr val="000000"/>
              </a:buClr>
              <a:buSzPct val="100000"/>
              <a:buFont typeface="Arial"/>
              <a:buChar char="•"/>
              <a:defRPr sz="2000">
                <a:solidFill>
                  <a:srgbClr val="000000"/>
                </a:solidFill>
              </a:defRPr>
            </a:pPr>
            <a:r>
              <a:t>Fingerprints of identical twins are different</a:t>
            </a:r>
          </a:p>
          <a:p>
            <a:pPr marL="228600" marR="40639" indent="-228600">
              <a:spcBef>
                <a:spcPts val="1400"/>
              </a:spcBef>
              <a:buClr>
                <a:srgbClr val="000000"/>
              </a:buClr>
              <a:buSzPct val="100000"/>
              <a:buFont typeface="Arial"/>
              <a:buChar char="•"/>
              <a:defRPr sz="2000">
                <a:solidFill>
                  <a:srgbClr val="000000"/>
                </a:solidFill>
              </a:defRPr>
            </a:pPr>
            <a:r>
              <a:t>No (detail) correlation between prints of different fingers of the same individual</a:t>
            </a:r>
          </a:p>
        </p:txBody>
      </p:sp>
      <p:sp>
        <p:nvSpPr>
          <p:cNvPr id="228" name="Fingerprint: what"/>
          <p:cNvSpPr txBox="1"/>
          <p:nvPr>
            <p:ph type="title"/>
          </p:nvPr>
        </p:nvSpPr>
        <p:spPr>
          <a:xfrm>
            <a:off x="575999" y="207035"/>
            <a:ext cx="11041202" cy="1152002"/>
          </a:xfrm>
          <a:prstGeom prst="rect">
            <a:avLst/>
          </a:prstGeom>
        </p:spPr>
        <p:txBody>
          <a:bodyPr/>
          <a:lstStyle/>
          <a:p>
            <a:pPr/>
            <a:r>
              <a:t>Fingerprint: what</a:t>
            </a:r>
          </a:p>
        </p:txBody>
      </p:sp>
      <p:pic>
        <p:nvPicPr>
          <p:cNvPr id="229" name="image.png" descr="image.png"/>
          <p:cNvPicPr>
            <a:picLocks noChangeAspect="1"/>
          </p:cNvPicPr>
          <p:nvPr/>
        </p:nvPicPr>
        <p:blipFill>
          <a:blip r:embed="rId4">
            <a:extLst/>
          </a:blip>
          <a:srcRect l="9091" t="0" r="11363" b="0"/>
          <a:stretch>
            <a:fillRect/>
          </a:stretch>
        </p:blipFill>
        <p:spPr>
          <a:xfrm>
            <a:off x="467795" y="2406151"/>
            <a:ext cx="2032215" cy="250631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Content Placeholder 1"/>
          <p:cNvSpPr txBox="1"/>
          <p:nvPr>
            <p:ph type="body" idx="1"/>
          </p:nvPr>
        </p:nvSpPr>
        <p:spPr>
          <a:xfrm>
            <a:off x="575999" y="1656000"/>
            <a:ext cx="11041202" cy="4464001"/>
          </a:xfrm>
          <a:prstGeom prst="rect">
            <a:avLst/>
          </a:prstGeom>
        </p:spPr>
        <p:txBody>
          <a:bodyPr/>
          <a:lstStyle/>
          <a:p>
            <a:pPr/>
          </a:p>
        </p:txBody>
      </p:sp>
      <p:sp>
        <p:nvSpPr>
          <p:cNvPr id="478" name="Touch ID (Apple)"/>
          <p:cNvSpPr txBox="1"/>
          <p:nvPr>
            <p:ph type="title"/>
          </p:nvPr>
        </p:nvSpPr>
        <p:spPr>
          <a:xfrm>
            <a:off x="575999" y="207035"/>
            <a:ext cx="11041202" cy="1152002"/>
          </a:xfrm>
          <a:prstGeom prst="rect">
            <a:avLst/>
          </a:prstGeom>
        </p:spPr>
        <p:txBody>
          <a:bodyPr/>
          <a:lstStyle/>
          <a:p>
            <a:pPr/>
            <a:r>
              <a:t>Touch ID (Apple)</a:t>
            </a:r>
          </a:p>
        </p:txBody>
      </p:sp>
      <p:pic>
        <p:nvPicPr>
          <p:cNvPr id="479" name="12343124.jpg" descr="12343124.jpg"/>
          <p:cNvPicPr>
            <a:picLocks noChangeAspect="1"/>
          </p:cNvPicPr>
          <p:nvPr/>
        </p:nvPicPr>
        <p:blipFill>
          <a:blip r:embed="rId2">
            <a:extLst/>
          </a:blip>
          <a:stretch>
            <a:fillRect/>
          </a:stretch>
        </p:blipFill>
        <p:spPr>
          <a:xfrm>
            <a:off x="6020861" y="1889879"/>
            <a:ext cx="4932827" cy="3286196"/>
          </a:xfrm>
          <a:prstGeom prst="rect">
            <a:avLst/>
          </a:prstGeom>
          <a:ln w="12700">
            <a:miter lim="400000"/>
          </a:ln>
        </p:spPr>
      </p:pic>
      <p:pic>
        <p:nvPicPr>
          <p:cNvPr id="480" name="images.jpg" descr="images.jpg"/>
          <p:cNvPicPr>
            <a:picLocks noChangeAspect="1"/>
          </p:cNvPicPr>
          <p:nvPr/>
        </p:nvPicPr>
        <p:blipFill>
          <a:blip r:embed="rId3">
            <a:extLst/>
          </a:blip>
          <a:stretch>
            <a:fillRect/>
          </a:stretch>
        </p:blipFill>
        <p:spPr>
          <a:xfrm>
            <a:off x="1632073" y="1873094"/>
            <a:ext cx="4432054" cy="3319764"/>
          </a:xfrm>
          <a:prstGeom prst="rect">
            <a:avLst/>
          </a:prstGeom>
          <a:ln w="12700">
            <a:miter lim="400000"/>
          </a:ln>
        </p:spPr>
      </p:pic>
      <p:sp>
        <p:nvSpPr>
          <p:cNvPr id="481" name="Capacitance Sensor, 500 DPI"/>
          <p:cNvSpPr txBox="1"/>
          <p:nvPr/>
        </p:nvSpPr>
        <p:spPr>
          <a:xfrm>
            <a:off x="4456298" y="5499206"/>
            <a:ext cx="3113337"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Capacitance Sensor, 500 DPI</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484" name="Title 5"/>
          <p:cNvSpPr txBox="1"/>
          <p:nvPr>
            <p:ph type="title"/>
          </p:nvPr>
        </p:nvSpPr>
        <p:spPr>
          <a:xfrm>
            <a:off x="575998" y="1799999"/>
            <a:ext cx="6096525" cy="2386802"/>
          </a:xfrm>
          <a:prstGeom prst="rect">
            <a:avLst/>
          </a:prstGeom>
        </p:spPr>
        <p:txBody>
          <a:bodyPr/>
          <a:lstStyle/>
          <a:p>
            <a:pPr/>
            <a:r>
              <a:t>Fingerprint Representation</a:t>
            </a:r>
          </a:p>
        </p:txBody>
      </p:sp>
      <p:sp>
        <p:nvSpPr>
          <p:cNvPr id="485" name="Text Placeholder 6"/>
          <p:cNvSpPr txBox="1"/>
          <p:nvPr>
            <p:ph type="body" sz="quarter" idx="1"/>
          </p:nvPr>
        </p:nvSpPr>
        <p:spPr>
          <a:xfrm>
            <a:off x="575999" y="4359600"/>
            <a:ext cx="6096264" cy="1501201"/>
          </a:xfrm>
          <a:prstGeom prst="rect">
            <a:avLst/>
          </a:prstGeom>
        </p:spPr>
        <p:txBody>
          <a:bodyPr/>
          <a:lstStyle/>
          <a:p>
            <a:pPr/>
          </a:p>
        </p:txBody>
      </p:sp>
      <p:sp>
        <p:nvSpPr>
          <p:cNvPr id="486" name="Slide Number Placeholder 3"/>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7" name="Picture Placeholder 8" descr="Picture Placeholder 8"/>
          <p:cNvPicPr>
            <a:picLocks noChangeAspect="1"/>
          </p:cNvPicPr>
          <p:nvPr>
            <p:ph type="pic" idx="14"/>
          </p:nvPr>
        </p:nvPicPr>
        <p:blipFill>
          <a:blip r:embed="rId2">
            <a:extLst/>
          </a:blip>
          <a:stretch>
            <a:fillRect/>
          </a:stretch>
        </p:blipFill>
        <p:spPr>
          <a:prstGeom prst="rect">
            <a:avLst/>
          </a:prstGeom>
        </p:spPr>
      </p:pic>
      <p:pic>
        <p:nvPicPr>
          <p:cNvPr id="488" name="image.png" descr="image.png"/>
          <p:cNvPicPr>
            <a:picLocks noChangeAspect="1"/>
          </p:cNvPicPr>
          <p:nvPr/>
        </p:nvPicPr>
        <p:blipFill>
          <a:blip r:embed="rId3">
            <a:extLst/>
          </a:blip>
          <a:srcRect l="0" t="0" r="11828" b="0"/>
          <a:stretch>
            <a:fillRect/>
          </a:stretch>
        </p:blipFill>
        <p:spPr>
          <a:xfrm>
            <a:off x="8378631" y="3007830"/>
            <a:ext cx="2107935" cy="2703538"/>
          </a:xfrm>
          <a:prstGeom prst="rect">
            <a:avLst/>
          </a:prstGeom>
          <a:ln>
            <a:solidFill>
              <a:srgbClr val="000000"/>
            </a:solidFill>
            <a:miter lim="400000"/>
          </a:ln>
        </p:spPr>
      </p:pic>
      <p:pic>
        <p:nvPicPr>
          <p:cNvPr id="489" name="Picture Placeholder 4" descr="Picture Placeholder 4"/>
          <p:cNvPicPr>
            <a:picLocks noChangeAspect="1"/>
          </p:cNvPicPr>
          <p:nvPr>
            <p:ph type="pic" idx="13"/>
          </p:nvPr>
        </p:nvPicPr>
        <p:blipFill>
          <a:blip r:embed="rId2">
            <a:extLst/>
          </a:blip>
          <a:stretch>
            <a:fillRect/>
          </a:stretch>
        </p:blipFill>
        <p:spPr>
          <a:prstGeom prst="rect">
            <a:avLst/>
          </a:prstGeom>
        </p:spPr>
      </p:pic>
      <p:pic>
        <p:nvPicPr>
          <p:cNvPr id="490" name="image.png" descr="image.png"/>
          <p:cNvPicPr>
            <a:picLocks noChangeAspect="1"/>
          </p:cNvPicPr>
          <p:nvPr/>
        </p:nvPicPr>
        <p:blipFill>
          <a:blip r:embed="rId4">
            <a:extLst/>
          </a:blip>
          <a:stretch>
            <a:fillRect/>
          </a:stretch>
        </p:blipFill>
        <p:spPr>
          <a:xfrm>
            <a:off x="7165647" y="584201"/>
            <a:ext cx="4533901" cy="216217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Which machine-readable representation completely captures the invariant and discriminatory information in a fingerprint image?…"/>
          <p:cNvSpPr txBox="1"/>
          <p:nvPr>
            <p:ph type="body" sz="half" idx="1"/>
          </p:nvPr>
        </p:nvSpPr>
        <p:spPr>
          <a:xfrm>
            <a:off x="574674" y="1478576"/>
            <a:ext cx="6126138" cy="4464001"/>
          </a:xfrm>
          <a:prstGeom prst="rect">
            <a:avLst/>
          </a:prstGeom>
        </p:spPr>
        <p:txBody>
          <a:bodyPr/>
          <a:lstStyle/>
          <a:p>
            <a:pPr marL="342900" indent="-301625">
              <a:lnSpc>
                <a:spcPct val="90000"/>
              </a:lnSpc>
              <a:buSzTx/>
              <a:buNone/>
              <a:defRPr sz="1500"/>
            </a:pPr>
            <a:r>
              <a:t>Which </a:t>
            </a:r>
            <a:r>
              <a:rPr>
                <a:solidFill>
                  <a:srgbClr val="FF2600"/>
                </a:solidFill>
                <a:uFill>
                  <a:solidFill>
                    <a:srgbClr val="FF2600"/>
                  </a:solidFill>
                </a:uFill>
              </a:rPr>
              <a:t>machine-readable</a:t>
            </a:r>
            <a:r>
              <a:t> representation completely captures the </a:t>
            </a:r>
          </a:p>
          <a:p>
            <a:pPr marL="384175" indent="-342900">
              <a:lnSpc>
                <a:spcPct val="90000"/>
              </a:lnSpc>
              <a:buClr>
                <a:srgbClr val="000000"/>
              </a:buClr>
              <a:defRPr sz="1500">
                <a:solidFill>
                  <a:srgbClr val="FF2600"/>
                </a:solidFill>
                <a:uFill>
                  <a:solidFill>
                    <a:srgbClr val="FF2600"/>
                  </a:solidFill>
                </a:uFill>
              </a:defRPr>
            </a:pPr>
            <a:r>
              <a:t>invariant</a:t>
            </a:r>
            <a:r>
              <a:rPr>
                <a:solidFill>
                  <a:schemeClr val="accent2"/>
                </a:solidFill>
                <a:uFillTx/>
              </a:rPr>
              <a:t> </a:t>
            </a:r>
            <a:r>
              <a:rPr>
                <a:solidFill>
                  <a:schemeClr val="accent2"/>
                </a:solidFill>
                <a:uFillTx/>
              </a:rPr>
              <a:t>(low intra-class variations) </a:t>
            </a:r>
            <a:r>
              <a:rPr>
                <a:solidFill>
                  <a:schemeClr val="accent2"/>
                </a:solidFill>
                <a:uFillTx/>
              </a:rPr>
              <a:t>and</a:t>
            </a:r>
          </a:p>
          <a:p>
            <a:pPr marL="384175" indent="-342900">
              <a:lnSpc>
                <a:spcPct val="90000"/>
              </a:lnSpc>
              <a:buClr>
                <a:srgbClr val="000000"/>
              </a:buClr>
              <a:defRPr sz="1500">
                <a:solidFill>
                  <a:srgbClr val="FF2600"/>
                </a:solidFill>
                <a:uFill>
                  <a:solidFill>
                    <a:srgbClr val="FF2600"/>
                  </a:solidFill>
                </a:uFill>
              </a:defRPr>
            </a:pPr>
            <a:r>
              <a:t>discriminatory</a:t>
            </a:r>
            <a:r>
              <a:rPr>
                <a:solidFill>
                  <a:schemeClr val="accent2"/>
                </a:solidFill>
                <a:uFillTx/>
              </a:rPr>
              <a:t> </a:t>
            </a:r>
            <a:r>
              <a:rPr>
                <a:solidFill>
                  <a:schemeClr val="accent2"/>
                </a:solidFill>
                <a:uFillTx/>
              </a:rPr>
              <a:t>(high-inter-class variation) </a:t>
            </a:r>
          </a:p>
          <a:p>
            <a:pPr marL="0" indent="41275">
              <a:lnSpc>
                <a:spcPct val="90000"/>
              </a:lnSpc>
              <a:buSzTx/>
              <a:buNone/>
              <a:defRPr sz="1500"/>
            </a:pPr>
            <a:r>
              <a:t>information in a fingerprint image?</a:t>
            </a:r>
          </a:p>
          <a:p>
            <a:pPr marL="342900" indent="-301625">
              <a:lnSpc>
                <a:spcPct val="90000"/>
              </a:lnSpc>
              <a:buSzTx/>
              <a:buNone/>
              <a:defRPr sz="1500"/>
            </a:pPr>
          </a:p>
          <a:p>
            <a:pPr marL="342900" indent="-301625">
              <a:lnSpc>
                <a:spcPct val="90000"/>
              </a:lnSpc>
              <a:buSzTx/>
              <a:buNone/>
              <a:defRPr sz="1500"/>
            </a:pPr>
            <a:r>
              <a:t>Constitutes essence of fingerprint verification system design</a:t>
            </a:r>
            <a:r>
              <a:t>!</a:t>
            </a:r>
          </a:p>
          <a:p>
            <a:pPr marL="342900" indent="-301625">
              <a:lnSpc>
                <a:spcPct val="90000"/>
              </a:lnSpc>
              <a:buSzTx/>
              <a:buNone/>
              <a:defRPr sz="1500"/>
            </a:pPr>
          </a:p>
          <a:p>
            <a:pPr marL="0" indent="0">
              <a:lnSpc>
                <a:spcPct val="90000"/>
              </a:lnSpc>
              <a:buSzTx/>
              <a:buNone/>
              <a:defRPr sz="1500"/>
            </a:pPr>
            <a:r>
              <a:t>Properties</a:t>
            </a:r>
            <a:endParaRPr sz="2200"/>
          </a:p>
          <a:p>
            <a:pPr lvl="1" marL="0" indent="457200">
              <a:lnSpc>
                <a:spcPct val="90000"/>
              </a:lnSpc>
              <a:spcBef>
                <a:spcPts val="500"/>
              </a:spcBef>
              <a:buSzTx/>
              <a:buNone/>
              <a:defRPr sz="1500">
                <a:solidFill>
                  <a:srgbClr val="FF0000"/>
                </a:solidFill>
              </a:defRPr>
            </a:pPr>
            <a:r>
              <a:t>Saliency</a:t>
            </a:r>
            <a:endParaRPr sz="2200"/>
          </a:p>
          <a:p>
            <a:pPr lvl="2" marL="0" indent="914400">
              <a:lnSpc>
                <a:spcPct val="90000"/>
              </a:lnSpc>
              <a:spcBef>
                <a:spcPts val="500"/>
              </a:spcBef>
              <a:buSzTx/>
              <a:buNone/>
              <a:defRPr sz="1200"/>
            </a:pPr>
            <a:r>
              <a:t>contains distinctive information</a:t>
            </a:r>
            <a:endParaRPr sz="1800"/>
          </a:p>
          <a:p>
            <a:pPr lvl="1" marL="0" indent="457200">
              <a:lnSpc>
                <a:spcPct val="90000"/>
              </a:lnSpc>
              <a:spcBef>
                <a:spcPts val="500"/>
              </a:spcBef>
              <a:buSzTx/>
              <a:buNone/>
              <a:defRPr sz="1500">
                <a:solidFill>
                  <a:srgbClr val="FF0000"/>
                </a:solidFill>
              </a:defRPr>
            </a:pPr>
            <a:r>
              <a:t>Suitability</a:t>
            </a:r>
            <a:endParaRPr sz="2200"/>
          </a:p>
          <a:p>
            <a:pPr lvl="2" marL="0" indent="914400">
              <a:lnSpc>
                <a:spcPct val="90000"/>
              </a:lnSpc>
              <a:spcBef>
                <a:spcPts val="500"/>
              </a:spcBef>
              <a:buSzTx/>
              <a:buNone/>
              <a:defRPr sz="1200"/>
            </a:pPr>
            <a:r>
              <a:t>E</a:t>
            </a:r>
            <a:r>
              <a:t>asily extractable</a:t>
            </a:r>
            <a:endParaRPr sz="1800"/>
          </a:p>
          <a:p>
            <a:pPr lvl="2" marL="0" indent="914400">
              <a:lnSpc>
                <a:spcPct val="90000"/>
              </a:lnSpc>
              <a:spcBef>
                <a:spcPts val="500"/>
              </a:spcBef>
              <a:buSzTx/>
              <a:buNone/>
              <a:defRPr sz="1200"/>
            </a:pPr>
            <a:r>
              <a:t>C</a:t>
            </a:r>
            <a:r>
              <a:t>ompact storage</a:t>
            </a:r>
            <a:endParaRPr sz="1800"/>
          </a:p>
          <a:p>
            <a:pPr lvl="2" marL="0" indent="914400">
              <a:lnSpc>
                <a:spcPct val="90000"/>
              </a:lnSpc>
              <a:spcBef>
                <a:spcPts val="500"/>
              </a:spcBef>
              <a:buSzTx/>
              <a:buNone/>
              <a:defRPr sz="1200"/>
            </a:pPr>
            <a:r>
              <a:t>U</a:t>
            </a:r>
            <a:r>
              <a:t>seful for matching</a:t>
            </a:r>
          </a:p>
        </p:txBody>
      </p:sp>
      <p:sp>
        <p:nvSpPr>
          <p:cNvPr id="493" name="Representation"/>
          <p:cNvSpPr txBox="1"/>
          <p:nvPr>
            <p:ph type="title"/>
          </p:nvPr>
        </p:nvSpPr>
        <p:spPr>
          <a:xfrm>
            <a:off x="575999" y="207035"/>
            <a:ext cx="11041202" cy="1152002"/>
          </a:xfrm>
          <a:prstGeom prst="rect">
            <a:avLst/>
          </a:prstGeom>
        </p:spPr>
        <p:txBody>
          <a:bodyPr/>
          <a:lstStyle/>
          <a:p>
            <a:pPr/>
            <a:r>
              <a:t>FP </a:t>
            </a:r>
            <a:r>
              <a:t>Representation</a:t>
            </a:r>
          </a:p>
        </p:txBody>
      </p:sp>
      <p:pic>
        <p:nvPicPr>
          <p:cNvPr id="494" name="Content Placeholder 9" descr="Content Placeholder 9"/>
          <p:cNvPicPr>
            <a:picLocks noChangeAspect="1"/>
          </p:cNvPicPr>
          <p:nvPr/>
        </p:nvPicPr>
        <p:blipFill>
          <a:blip r:embed="rId2">
            <a:extLst/>
          </a:blip>
          <a:stretch>
            <a:fillRect/>
          </a:stretch>
        </p:blipFill>
        <p:spPr>
          <a:xfrm>
            <a:off x="6320559" y="1832999"/>
            <a:ext cx="5400676" cy="410957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pic>
        <p:nvPicPr>
          <p:cNvPr id="497" name="Content Placeholder 7" descr="Content Placeholder 7"/>
          <p:cNvPicPr>
            <a:picLocks noChangeAspect="1"/>
          </p:cNvPicPr>
          <p:nvPr/>
        </p:nvPicPr>
        <p:blipFill>
          <a:blip r:embed="rId3">
            <a:extLst/>
          </a:blip>
          <a:stretch>
            <a:fillRect/>
          </a:stretch>
        </p:blipFill>
        <p:spPr>
          <a:xfrm>
            <a:off x="1223999" y="1359036"/>
            <a:ext cx="6477796" cy="4328344"/>
          </a:xfrm>
          <a:prstGeom prst="rect">
            <a:avLst/>
          </a:prstGeom>
          <a:ln w="12700">
            <a:miter lim="400000"/>
          </a:ln>
        </p:spPr>
      </p:pic>
      <p:sp>
        <p:nvSpPr>
          <p:cNvPr id="498"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9" name="Title 5"/>
          <p:cNvSpPr txBox="1"/>
          <p:nvPr>
            <p:ph type="title"/>
          </p:nvPr>
        </p:nvSpPr>
        <p:spPr>
          <a:xfrm>
            <a:off x="575999" y="207035"/>
            <a:ext cx="11041202" cy="1152002"/>
          </a:xfrm>
          <a:prstGeom prst="rect">
            <a:avLst/>
          </a:prstGeom>
        </p:spPr>
        <p:txBody>
          <a:bodyPr/>
          <a:lstStyle/>
          <a:p>
            <a:pPr/>
            <a:r>
              <a:t>Structural characteristics: ridges and valleys</a:t>
            </a:r>
          </a:p>
        </p:txBody>
      </p:sp>
      <p:sp>
        <p:nvSpPr>
          <p:cNvPr id="500" name="TextBox 10"/>
          <p:cNvSpPr txBox="1"/>
          <p:nvPr/>
        </p:nvSpPr>
        <p:spPr>
          <a:xfrm>
            <a:off x="7747514" y="2969210"/>
            <a:ext cx="323466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Ridge/valley width: 100-300µm</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03"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Title 6"/>
          <p:cNvSpPr txBox="1"/>
          <p:nvPr>
            <p:ph type="title"/>
          </p:nvPr>
        </p:nvSpPr>
        <p:spPr>
          <a:xfrm>
            <a:off x="575999" y="207035"/>
            <a:ext cx="11041202" cy="1152002"/>
          </a:xfrm>
          <a:prstGeom prst="rect">
            <a:avLst/>
          </a:prstGeom>
        </p:spPr>
        <p:txBody>
          <a:bodyPr/>
          <a:lstStyle/>
          <a:p>
            <a:pPr/>
            <a:r>
              <a:t>Representational levels L0-L3</a:t>
            </a:r>
          </a:p>
        </p:txBody>
      </p:sp>
      <p:pic>
        <p:nvPicPr>
          <p:cNvPr id="505" name="Image" descr="Image"/>
          <p:cNvPicPr>
            <a:picLocks noChangeAspect="1"/>
          </p:cNvPicPr>
          <p:nvPr/>
        </p:nvPicPr>
        <p:blipFill>
          <a:blip r:embed="rId3">
            <a:extLst/>
          </a:blip>
          <a:stretch>
            <a:fillRect/>
          </a:stretch>
        </p:blipFill>
        <p:spPr>
          <a:xfrm>
            <a:off x="1699548" y="1655763"/>
            <a:ext cx="8794492" cy="446405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Used in optical matching…"/>
          <p:cNvSpPr txBox="1"/>
          <p:nvPr>
            <p:ph type="body" sz="half" idx="1"/>
          </p:nvPr>
        </p:nvSpPr>
        <p:spPr>
          <a:xfrm>
            <a:off x="575999" y="1656000"/>
            <a:ext cx="5400002" cy="4464001"/>
          </a:xfrm>
          <a:prstGeom prst="rect">
            <a:avLst/>
          </a:prstGeom>
        </p:spPr>
        <p:txBody>
          <a:bodyPr/>
          <a:lstStyle/>
          <a:p>
            <a:pPr marL="0" indent="36735" defTabSz="361695">
              <a:spcBef>
                <a:spcPts val="2400"/>
              </a:spcBef>
              <a:buSzTx/>
              <a:buNone/>
              <a:defRPr sz="1600"/>
            </a:pPr>
            <a:r>
              <a:t>Used in optical matching </a:t>
            </a:r>
          </a:p>
          <a:p>
            <a:pPr marL="0" indent="36735" defTabSz="361695">
              <a:spcBef>
                <a:spcPts val="2400"/>
              </a:spcBef>
              <a:buSzTx/>
              <a:buNone/>
              <a:defRPr sz="1600"/>
            </a:pPr>
            <a:r>
              <a:t>Verification by template matching</a:t>
            </a:r>
          </a:p>
          <a:p>
            <a:pPr marL="0" indent="36735" defTabSz="361695">
              <a:spcBef>
                <a:spcPts val="2400"/>
              </a:spcBef>
              <a:buSzTx/>
              <a:buNone/>
              <a:defRPr sz="1600"/>
            </a:pPr>
            <a:r>
              <a:t>Limitations due to:</a:t>
            </a:r>
          </a:p>
          <a:p>
            <a:pPr lvl="1" marL="729392" indent="-285750" defTabSz="361695">
              <a:spcBef>
                <a:spcPts val="2400"/>
              </a:spcBef>
              <a:buClr>
                <a:srgbClr val="000000"/>
              </a:buClr>
              <a:defRPr sz="1600"/>
            </a:pPr>
            <a:r>
              <a:t>Brightness variations</a:t>
            </a:r>
          </a:p>
          <a:p>
            <a:pPr lvl="1" marL="729392" indent="-285750" defTabSz="361695">
              <a:spcBef>
                <a:spcPts val="2400"/>
              </a:spcBef>
              <a:buClr>
                <a:srgbClr val="000000"/>
              </a:buClr>
              <a:defRPr sz="1600"/>
            </a:pPr>
            <a:r>
              <a:t>Image quality variations</a:t>
            </a:r>
          </a:p>
          <a:p>
            <a:pPr lvl="1" marL="729392" indent="-285750" defTabSz="361695">
              <a:spcBef>
                <a:spcPts val="2400"/>
              </a:spcBef>
              <a:buClr>
                <a:srgbClr val="000000"/>
              </a:buClr>
              <a:defRPr sz="1600"/>
            </a:pPr>
            <a:r>
              <a:t>Scars</a:t>
            </a:r>
          </a:p>
          <a:p>
            <a:pPr lvl="1" marL="729392" indent="-285750" defTabSz="361695">
              <a:spcBef>
                <a:spcPts val="2400"/>
              </a:spcBef>
              <a:buClr>
                <a:srgbClr val="000000"/>
              </a:buClr>
              <a:defRPr sz="1600"/>
            </a:pPr>
            <a:r>
              <a:t>Large global distortions</a:t>
            </a:r>
          </a:p>
          <a:p>
            <a:pPr marL="0" indent="36735" defTabSz="361695">
              <a:spcBef>
                <a:spcPts val="2400"/>
              </a:spcBef>
              <a:buSzTx/>
              <a:buNone/>
              <a:defRPr sz="1600"/>
            </a:pPr>
            <a:r>
              <a:t>Representation size is large</a:t>
            </a:r>
          </a:p>
        </p:txBody>
      </p:sp>
      <p:sp>
        <p:nvSpPr>
          <p:cNvPr id="508" name="Representation: Entire Gray Scale Profile"/>
          <p:cNvSpPr txBox="1"/>
          <p:nvPr>
            <p:ph type="title"/>
          </p:nvPr>
        </p:nvSpPr>
        <p:spPr>
          <a:xfrm>
            <a:off x="575999" y="207035"/>
            <a:ext cx="11041202" cy="1152002"/>
          </a:xfrm>
          <a:prstGeom prst="rect">
            <a:avLst/>
          </a:prstGeom>
        </p:spPr>
        <p:txBody>
          <a:bodyPr/>
          <a:lstStyle/>
          <a:p>
            <a:pPr/>
            <a:r>
              <a:t>Representation</a:t>
            </a:r>
            <a:r>
              <a:t> L0</a:t>
            </a:r>
            <a:r>
              <a:t>: Entire Gray Scale Profile</a:t>
            </a:r>
          </a:p>
        </p:txBody>
      </p:sp>
      <p:pic>
        <p:nvPicPr>
          <p:cNvPr id="509" name="image.png" descr="image.png"/>
          <p:cNvPicPr>
            <a:picLocks noChangeAspect="1"/>
          </p:cNvPicPr>
          <p:nvPr/>
        </p:nvPicPr>
        <p:blipFill>
          <a:blip r:embed="rId3">
            <a:extLst/>
          </a:blip>
          <a:stretch>
            <a:fillRect/>
          </a:stretch>
        </p:blipFill>
        <p:spPr>
          <a:xfrm>
            <a:off x="4244621" y="1964266"/>
            <a:ext cx="7613334" cy="368022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Content Placeholder 2"/>
          <p:cNvSpPr txBox="1"/>
          <p:nvPr>
            <p:ph type="body" sz="half" idx="1"/>
          </p:nvPr>
        </p:nvSpPr>
        <p:spPr>
          <a:xfrm>
            <a:off x="575999" y="1656000"/>
            <a:ext cx="5400002" cy="4464001"/>
          </a:xfrm>
          <a:prstGeom prst="rect">
            <a:avLst/>
          </a:prstGeom>
        </p:spPr>
        <p:txBody>
          <a:bodyPr/>
          <a:lstStyle/>
          <a:p>
            <a:pPr>
              <a:buClr>
                <a:srgbClr val="535353"/>
              </a:buClr>
              <a:buSzPct val="82000"/>
            </a:pPr>
            <a:r>
              <a:t>Only </a:t>
            </a:r>
            <a:r>
              <a:rPr>
                <a:solidFill>
                  <a:srgbClr val="FF0000"/>
                </a:solidFill>
              </a:rPr>
              <a:t>ridge flow </a:t>
            </a:r>
            <a:r>
              <a:t>and </a:t>
            </a:r>
            <a:r>
              <a:rPr>
                <a:solidFill>
                  <a:srgbClr val="FF0000"/>
                </a:solidFill>
              </a:rPr>
              <a:t>ridge frequency </a:t>
            </a:r>
            <a:r>
              <a:t>are coded </a:t>
            </a:r>
          </a:p>
          <a:p>
            <a:pPr/>
          </a:p>
          <a:p>
            <a:pPr>
              <a:defRPr>
                <a:solidFill>
                  <a:srgbClr val="FF0000"/>
                </a:solidFill>
              </a:defRPr>
            </a:pPr>
            <a:r>
              <a:t>S</a:t>
            </a:r>
            <a:r>
              <a:t>ingular regions</a:t>
            </a:r>
          </a:p>
          <a:p>
            <a:pPr lvl="1">
              <a:spcBef>
                <a:spcPts val="500"/>
              </a:spcBef>
              <a:defRPr>
                <a:solidFill>
                  <a:srgbClr val="FF0000"/>
                </a:solidFill>
              </a:defRPr>
            </a:pPr>
            <a:r>
              <a:t>D</a:t>
            </a:r>
            <a:r>
              <a:t>elta (</a:t>
            </a:r>
            <a:r>
              <a:rPr sz="2800"/>
              <a:t>△</a:t>
            </a:r>
            <a:r>
              <a:t>-shape)</a:t>
            </a:r>
          </a:p>
          <a:p>
            <a:pPr lvl="1">
              <a:spcBef>
                <a:spcPts val="500"/>
              </a:spcBef>
              <a:defRPr>
                <a:solidFill>
                  <a:srgbClr val="FF0000"/>
                </a:solidFill>
              </a:defRPr>
            </a:pPr>
            <a:r>
              <a:t>Loop (⌒-shape)</a:t>
            </a:r>
          </a:p>
          <a:p>
            <a:pPr lvl="1">
              <a:spcBef>
                <a:spcPts val="500"/>
              </a:spcBef>
              <a:defRPr>
                <a:solidFill>
                  <a:srgbClr val="FF0000"/>
                </a:solidFill>
              </a:defRPr>
            </a:pPr>
            <a:r>
              <a:t>Whorl (O-shape)</a:t>
            </a:r>
          </a:p>
          <a:p>
            <a:pPr lvl="1">
              <a:spcBef>
                <a:spcPts val="500"/>
              </a:spcBef>
            </a:pPr>
            <a:r>
              <a:t>U</a:t>
            </a:r>
            <a:r>
              <a:t>sed for classification</a:t>
            </a:r>
          </a:p>
        </p:txBody>
      </p:sp>
      <p:sp>
        <p:nvSpPr>
          <p:cNvPr id="512" name="Ridge orientation/frequency maps"/>
          <p:cNvSpPr txBox="1"/>
          <p:nvPr>
            <p:ph type="title"/>
          </p:nvPr>
        </p:nvSpPr>
        <p:spPr>
          <a:xfrm>
            <a:off x="575999" y="207035"/>
            <a:ext cx="11041202" cy="1152002"/>
          </a:xfrm>
          <a:prstGeom prst="rect">
            <a:avLst/>
          </a:prstGeom>
        </p:spPr>
        <p:txBody>
          <a:bodyPr/>
          <a:lstStyle/>
          <a:p>
            <a:pPr/>
            <a:r>
              <a:t>Representation L1: global ridge flow pattern</a:t>
            </a:r>
          </a:p>
        </p:txBody>
      </p:sp>
      <p:pic>
        <p:nvPicPr>
          <p:cNvPr id="513" name="Image" descr="Image"/>
          <p:cNvPicPr>
            <a:picLocks noChangeAspect="1"/>
          </p:cNvPicPr>
          <p:nvPr/>
        </p:nvPicPr>
        <p:blipFill>
          <a:blip r:embed="rId2">
            <a:extLst/>
          </a:blip>
          <a:srcRect l="0" t="0" r="35046" b="33304"/>
          <a:stretch>
            <a:fillRect/>
          </a:stretch>
        </p:blipFill>
        <p:spPr>
          <a:xfrm>
            <a:off x="6412618" y="1024904"/>
            <a:ext cx="5192935" cy="2501417"/>
          </a:xfrm>
          <a:prstGeom prst="rect">
            <a:avLst/>
          </a:prstGeom>
          <a:ln w="12700">
            <a:miter lim="400000"/>
          </a:ln>
        </p:spPr>
      </p:pic>
      <p:pic>
        <p:nvPicPr>
          <p:cNvPr id="514" name="Picture 5" descr="Picture 5"/>
          <p:cNvPicPr>
            <a:picLocks noChangeAspect="1"/>
          </p:cNvPicPr>
          <p:nvPr/>
        </p:nvPicPr>
        <p:blipFill>
          <a:blip r:embed="rId3">
            <a:extLst/>
          </a:blip>
          <a:stretch>
            <a:fillRect/>
          </a:stretch>
        </p:blipFill>
        <p:spPr>
          <a:xfrm>
            <a:off x="5542138" y="3616407"/>
            <a:ext cx="6934070" cy="250141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6" name="Image (or graphical coding) of binary image of ridges…"/>
          <p:cNvSpPr txBox="1"/>
          <p:nvPr>
            <p:ph type="body" idx="1"/>
          </p:nvPr>
        </p:nvSpPr>
        <p:spPr>
          <a:xfrm>
            <a:off x="575999" y="1656000"/>
            <a:ext cx="11041202" cy="4464001"/>
          </a:xfrm>
          <a:prstGeom prst="rect">
            <a:avLst/>
          </a:prstGeom>
        </p:spPr>
        <p:txBody>
          <a:bodyPr/>
          <a:lstStyle/>
          <a:p>
            <a:pPr marL="342900" indent="-301625">
              <a:buSzTx/>
              <a:buNone/>
            </a:pPr>
            <a:r>
              <a:t>Image (or graphical coding) of binary image of ridges</a:t>
            </a:r>
          </a:p>
          <a:p>
            <a:pPr marL="342900" indent="-301625">
              <a:buSzTx/>
              <a:buNone/>
            </a:pPr>
            <a:r>
              <a:t>Invariant to brightness variations</a:t>
            </a:r>
          </a:p>
          <a:p>
            <a:pPr marL="342900" indent="-301625">
              <a:buSzTx/>
              <a:buNone/>
            </a:pPr>
            <a:r>
              <a:t>Sensitive to fingerprint image quality</a:t>
            </a:r>
          </a:p>
        </p:txBody>
      </p:sp>
      <p:sp>
        <p:nvSpPr>
          <p:cNvPr id="517" name="Representations: Entire ridge structure"/>
          <p:cNvSpPr txBox="1"/>
          <p:nvPr>
            <p:ph type="title"/>
          </p:nvPr>
        </p:nvSpPr>
        <p:spPr>
          <a:xfrm>
            <a:off x="575999" y="207035"/>
            <a:ext cx="11041202" cy="1152002"/>
          </a:xfrm>
          <a:prstGeom prst="rect">
            <a:avLst/>
          </a:prstGeom>
        </p:spPr>
        <p:txBody>
          <a:bodyPr/>
          <a:lstStyle/>
          <a:p>
            <a:pPr/>
            <a:r>
              <a:t>Representations: Entire ridge structure</a:t>
            </a:r>
          </a:p>
        </p:txBody>
      </p:sp>
      <p:pic>
        <p:nvPicPr>
          <p:cNvPr id="518" name="image.png" descr="image.png"/>
          <p:cNvPicPr>
            <a:picLocks noChangeAspect="1"/>
          </p:cNvPicPr>
          <p:nvPr/>
        </p:nvPicPr>
        <p:blipFill>
          <a:blip r:embed="rId2">
            <a:extLst/>
          </a:blip>
          <a:stretch>
            <a:fillRect/>
          </a:stretch>
        </p:blipFill>
        <p:spPr>
          <a:xfrm>
            <a:off x="2667000" y="3276601"/>
            <a:ext cx="3276600" cy="3103564"/>
          </a:xfrm>
          <a:prstGeom prst="rect">
            <a:avLst/>
          </a:prstGeom>
          <a:ln w="12700">
            <a:miter lim="400000"/>
          </a:ln>
        </p:spPr>
      </p:pic>
      <p:pic>
        <p:nvPicPr>
          <p:cNvPr id="519" name="image.png" descr="image.png"/>
          <p:cNvPicPr>
            <a:picLocks noChangeAspect="1"/>
          </p:cNvPicPr>
          <p:nvPr/>
        </p:nvPicPr>
        <p:blipFill>
          <a:blip r:embed="rId3">
            <a:extLst/>
          </a:blip>
          <a:stretch>
            <a:fillRect/>
          </a:stretch>
        </p:blipFill>
        <p:spPr>
          <a:xfrm>
            <a:off x="6477000" y="3276600"/>
            <a:ext cx="3276600" cy="306705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Hypothesis: fingerprints are represented by local ridge structures and their spatial distributions.…"/>
          <p:cNvSpPr txBox="1"/>
          <p:nvPr>
            <p:ph type="body" idx="1"/>
          </p:nvPr>
        </p:nvSpPr>
        <p:spPr>
          <a:xfrm>
            <a:off x="575999" y="1656000"/>
            <a:ext cx="11041202" cy="4464001"/>
          </a:xfrm>
          <a:prstGeom prst="rect">
            <a:avLst/>
          </a:prstGeom>
        </p:spPr>
        <p:txBody>
          <a:bodyPr/>
          <a:lstStyle/>
          <a:p>
            <a:pPr marL="277749" indent="-244317" defTabSz="329184">
              <a:spcBef>
                <a:spcPts val="2100"/>
              </a:spcBef>
              <a:buSzTx/>
              <a:buNone/>
              <a:defRPr sz="1800"/>
            </a:pPr>
            <a:r>
              <a:t>local </a:t>
            </a:r>
            <a:r>
              <a:t>invariant </a:t>
            </a:r>
            <a:r>
              <a:t>ridge </a:t>
            </a:r>
            <a:r>
              <a:t>discontinuities, called </a:t>
            </a:r>
            <a:r>
              <a:rPr>
                <a:solidFill>
                  <a:srgbClr val="FF0000"/>
                </a:solidFill>
              </a:rPr>
              <a:t>minutiae</a:t>
            </a:r>
            <a:endParaRPr sz="1400"/>
          </a:p>
          <a:p>
            <a:pPr marL="277749" indent="-244317" defTabSz="329184">
              <a:spcBef>
                <a:spcPts val="2100"/>
              </a:spcBef>
              <a:buSzTx/>
              <a:buNone/>
              <a:defRPr sz="1800"/>
            </a:pPr>
            <a:r>
              <a:t>Defined by Sir Francis Galton (</a:t>
            </a:r>
            <a:r>
              <a:rPr>
                <a:solidFill>
                  <a:srgbClr val="FF0000"/>
                </a:solidFill>
              </a:rPr>
              <a:t>1892</a:t>
            </a:r>
            <a:r>
              <a:t>)!</a:t>
            </a:r>
            <a:endParaRPr sz="1400"/>
          </a:p>
          <a:p>
            <a:pPr marL="277749" indent="-244317" defTabSz="329184">
              <a:spcBef>
                <a:spcPts val="2100"/>
              </a:spcBef>
              <a:buSzTx/>
              <a:buNone/>
              <a:defRPr sz="1800">
                <a:latin typeface="Symbol"/>
                <a:ea typeface="Symbol"/>
                <a:cs typeface="Symbol"/>
                <a:sym typeface="Symbol"/>
              </a:defRPr>
            </a:pPr>
            <a:r>
              <a:t>$</a:t>
            </a:r>
            <a:r>
              <a:rPr>
                <a:latin typeface="Arial"/>
                <a:ea typeface="Arial"/>
                <a:cs typeface="Arial"/>
                <a:sym typeface="Arial"/>
              </a:rPr>
              <a:t> </a:t>
            </a:r>
            <a:r>
              <a:t>±</a:t>
            </a:r>
            <a:r>
              <a:rPr>
                <a:latin typeface="Arial"/>
                <a:ea typeface="Arial"/>
                <a:cs typeface="Arial"/>
                <a:sym typeface="Arial"/>
              </a:rPr>
              <a:t>150 different types of local ridge structures.</a:t>
            </a:r>
          </a:p>
        </p:txBody>
      </p:sp>
      <p:sp>
        <p:nvSpPr>
          <p:cNvPr id="522" name="Representations: Landmark Features"/>
          <p:cNvSpPr txBox="1"/>
          <p:nvPr>
            <p:ph type="title"/>
          </p:nvPr>
        </p:nvSpPr>
        <p:spPr>
          <a:xfrm>
            <a:off x="575999" y="207035"/>
            <a:ext cx="11041202" cy="1152002"/>
          </a:xfrm>
          <a:prstGeom prst="rect">
            <a:avLst/>
          </a:prstGeom>
        </p:spPr>
        <p:txBody>
          <a:bodyPr/>
          <a:lstStyle/>
          <a:p>
            <a:pPr>
              <a:defRPr sz="3600"/>
            </a:pPr>
            <a:r>
              <a:t>Representation L2: </a:t>
            </a:r>
            <a:r>
              <a:t>Landmark Features</a:t>
            </a:r>
            <a:r>
              <a:t> - minutiae</a:t>
            </a:r>
          </a:p>
        </p:txBody>
      </p:sp>
      <p:pic>
        <p:nvPicPr>
          <p:cNvPr id="523" name="Picture 1" descr="Picture 1"/>
          <p:cNvPicPr>
            <a:picLocks noChangeAspect="1"/>
          </p:cNvPicPr>
          <p:nvPr/>
        </p:nvPicPr>
        <p:blipFill>
          <a:blip r:embed="rId2">
            <a:extLst/>
          </a:blip>
          <a:stretch>
            <a:fillRect/>
          </a:stretch>
        </p:blipFill>
        <p:spPr>
          <a:xfrm>
            <a:off x="574799" y="3203794"/>
            <a:ext cx="8794279" cy="3116085"/>
          </a:xfrm>
          <a:prstGeom prst="rect">
            <a:avLst/>
          </a:prstGeom>
          <a:ln w="12700">
            <a:miter lim="400000"/>
          </a:ln>
        </p:spPr>
      </p:pic>
      <p:pic>
        <p:nvPicPr>
          <p:cNvPr id="524" name="Picture 3" descr="Picture 3"/>
          <p:cNvPicPr>
            <a:picLocks noChangeAspect="1"/>
          </p:cNvPicPr>
          <p:nvPr/>
        </p:nvPicPr>
        <p:blipFill>
          <a:blip r:embed="rId3">
            <a:extLst/>
          </a:blip>
          <a:stretch>
            <a:fillRect/>
          </a:stretch>
        </p:blipFill>
        <p:spPr>
          <a:xfrm>
            <a:off x="9292467" y="1359036"/>
            <a:ext cx="2684562" cy="4804637"/>
          </a:xfrm>
          <a:prstGeom prst="rect">
            <a:avLst/>
          </a:prstGeom>
          <a:ln>
            <a:solidFill>
              <a:srgbClr val="808080"/>
            </a:solidFill>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6" name="Hypothesis: fingerprints are represented by local ridge structures and their spatial distributions.…"/>
          <p:cNvSpPr txBox="1"/>
          <p:nvPr>
            <p:ph type="body" idx="1"/>
          </p:nvPr>
        </p:nvSpPr>
        <p:spPr>
          <a:xfrm>
            <a:off x="575999" y="1656000"/>
            <a:ext cx="11041202" cy="4464001"/>
          </a:xfrm>
          <a:prstGeom prst="rect">
            <a:avLst/>
          </a:prstGeom>
        </p:spPr>
        <p:txBody>
          <a:bodyPr/>
          <a:lstStyle/>
          <a:p>
            <a:pPr marL="277749" indent="-244317" defTabSz="329184">
              <a:spcBef>
                <a:spcPts val="2100"/>
              </a:spcBef>
              <a:buSzTx/>
              <a:buNone/>
              <a:defRPr sz="1800"/>
            </a:pPr>
            <a:r>
              <a:t>local ridge </a:t>
            </a:r>
            <a:r>
              <a:t>discontinuities, called </a:t>
            </a:r>
            <a:r>
              <a:rPr>
                <a:solidFill>
                  <a:srgbClr val="FF0000"/>
                </a:solidFill>
              </a:rPr>
              <a:t>minutiae</a:t>
            </a:r>
            <a:endParaRPr>
              <a:solidFill>
                <a:srgbClr val="FF0000"/>
              </a:solidFill>
            </a:endParaRPr>
          </a:p>
          <a:p>
            <a:pPr marL="277749" indent="-244317" defTabSz="329184">
              <a:spcBef>
                <a:spcPts val="2100"/>
              </a:spcBef>
              <a:buSzTx/>
              <a:buNone/>
              <a:defRPr sz="1800">
                <a:latin typeface="Symbol"/>
                <a:ea typeface="Symbol"/>
                <a:cs typeface="Symbol"/>
                <a:sym typeface="Symbol"/>
              </a:defRPr>
            </a:pPr>
            <a:r>
              <a:t>$</a:t>
            </a:r>
            <a:r>
              <a:rPr>
                <a:latin typeface="Arial"/>
                <a:ea typeface="Arial"/>
                <a:cs typeface="Arial"/>
                <a:sym typeface="Arial"/>
              </a:rPr>
              <a:t> </a:t>
            </a:r>
            <a:r>
              <a:t>±</a:t>
            </a:r>
            <a:r>
              <a:rPr>
                <a:latin typeface="Arial"/>
                <a:ea typeface="Arial"/>
                <a:cs typeface="Arial"/>
                <a:sym typeface="Arial"/>
              </a:rPr>
              <a:t>150 different types of local ridge structures.</a:t>
            </a:r>
            <a:endParaRPr sz="1400"/>
          </a:p>
          <a:p>
            <a:pPr marL="277749" indent="-244317" defTabSz="329184">
              <a:spcBef>
                <a:spcPts val="2100"/>
              </a:spcBef>
              <a:buSzTx/>
              <a:buNone/>
              <a:defRPr sz="1800"/>
            </a:pPr>
            <a:r>
              <a:t>	Difficult to automatically, quickly and reliably extract (too similar and image quality dependent).</a:t>
            </a:r>
            <a:endParaRPr sz="1400"/>
          </a:p>
          <a:p>
            <a:pPr marL="277749" indent="-244317" defTabSz="329184">
              <a:spcBef>
                <a:spcPts val="2100"/>
              </a:spcBef>
              <a:buSzTx/>
              <a:buNone/>
              <a:defRPr sz="1800"/>
            </a:pPr>
            <a:r>
              <a:t>Typically: representation based on 2 most prominent:</a:t>
            </a:r>
            <a:endParaRPr sz="1400"/>
          </a:p>
          <a:p>
            <a:pPr marL="277749" indent="-244317" defTabSz="329184">
              <a:spcBef>
                <a:spcPts val="2100"/>
              </a:spcBef>
              <a:buSzTx/>
              <a:buNone/>
              <a:defRPr sz="1800"/>
            </a:pPr>
            <a:r>
              <a:t>	</a:t>
            </a:r>
            <a:r>
              <a:rPr>
                <a:solidFill>
                  <a:srgbClr val="FF2600"/>
                </a:solidFill>
                <a:uFill>
                  <a:solidFill>
                    <a:srgbClr val="FF2600"/>
                  </a:solidFill>
                </a:uFill>
              </a:rPr>
              <a:t>Ridge endings and ridge bifurcations</a:t>
            </a:r>
            <a:r>
              <a:t> (are in fact background-foreground duals) or </a:t>
            </a:r>
            <a:r>
              <a:rPr>
                <a:solidFill>
                  <a:srgbClr val="FF2600"/>
                </a:solidFill>
                <a:effectLst>
                  <a:outerShdw sx="100000" sy="100000" kx="0" ky="0" algn="b" rotWithShape="0" blurRad="12700" dist="20574" dir="2700000">
                    <a:srgbClr val="CBCBCB"/>
                  </a:outerShdw>
                </a:effectLst>
                <a:uFill>
                  <a:solidFill>
                    <a:srgbClr val="FF2600"/>
                  </a:solidFill>
                </a:uFill>
              </a:rPr>
              <a:t>minutiae</a:t>
            </a:r>
            <a:r>
              <a:t>.</a:t>
            </a:r>
          </a:p>
        </p:txBody>
      </p:sp>
      <p:sp>
        <p:nvSpPr>
          <p:cNvPr id="527" name="Representations: Landmark Features"/>
          <p:cNvSpPr txBox="1"/>
          <p:nvPr>
            <p:ph type="title"/>
          </p:nvPr>
        </p:nvSpPr>
        <p:spPr>
          <a:xfrm>
            <a:off x="575999" y="207035"/>
            <a:ext cx="11041202" cy="1152002"/>
          </a:xfrm>
          <a:prstGeom prst="rect">
            <a:avLst/>
          </a:prstGeom>
        </p:spPr>
        <p:txBody>
          <a:bodyPr/>
          <a:lstStyle/>
          <a:p>
            <a:pPr/>
            <a:r>
              <a:t>L2: </a:t>
            </a:r>
            <a:r>
              <a:t>Landmark Features</a:t>
            </a:r>
            <a:r>
              <a:t> - minutiae</a:t>
            </a:r>
          </a:p>
        </p:txBody>
      </p:sp>
      <p:pic>
        <p:nvPicPr>
          <p:cNvPr id="528" name="image.png" descr="image.png"/>
          <p:cNvPicPr>
            <a:picLocks noChangeAspect="1"/>
          </p:cNvPicPr>
          <p:nvPr/>
        </p:nvPicPr>
        <p:blipFill>
          <a:blip r:embed="rId2">
            <a:extLst/>
          </a:blip>
          <a:stretch>
            <a:fillRect/>
          </a:stretch>
        </p:blipFill>
        <p:spPr>
          <a:xfrm>
            <a:off x="2514600" y="4724400"/>
            <a:ext cx="7105650" cy="161925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tent Placeholder 1"/>
          <p:cNvSpPr txBox="1"/>
          <p:nvPr>
            <p:ph type="body" idx="1"/>
          </p:nvPr>
        </p:nvSpPr>
        <p:spPr>
          <a:xfrm>
            <a:off x="575999" y="1656000"/>
            <a:ext cx="11041202" cy="4464001"/>
          </a:xfrm>
          <a:prstGeom prst="rect">
            <a:avLst/>
          </a:prstGeom>
        </p:spPr>
        <p:txBody>
          <a:bodyPr/>
          <a:lstStyle/>
          <a:p>
            <a:pPr/>
          </a:p>
        </p:txBody>
      </p:sp>
      <p:sp>
        <p:nvSpPr>
          <p:cNvPr id="234" name="Ancient fingerprints"/>
          <p:cNvSpPr txBox="1"/>
          <p:nvPr>
            <p:ph type="title"/>
          </p:nvPr>
        </p:nvSpPr>
        <p:spPr>
          <a:xfrm>
            <a:off x="575999" y="207035"/>
            <a:ext cx="11041202" cy="1152002"/>
          </a:xfrm>
          <a:prstGeom prst="rect">
            <a:avLst/>
          </a:prstGeom>
        </p:spPr>
        <p:txBody>
          <a:bodyPr/>
          <a:lstStyle/>
          <a:p>
            <a:pPr/>
            <a:r>
              <a:t>Ancient fingerprints</a:t>
            </a:r>
          </a:p>
        </p:txBody>
      </p:sp>
      <p:pic>
        <p:nvPicPr>
          <p:cNvPr id="235" name="image.png" descr="image.png"/>
          <p:cNvPicPr>
            <a:picLocks noChangeAspect="1"/>
          </p:cNvPicPr>
          <p:nvPr/>
        </p:nvPicPr>
        <p:blipFill>
          <a:blip r:embed="rId3">
            <a:extLst/>
          </a:blip>
          <a:stretch>
            <a:fillRect/>
          </a:stretch>
        </p:blipFill>
        <p:spPr>
          <a:xfrm>
            <a:off x="2351086" y="1485425"/>
            <a:ext cx="7489827" cy="457200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Content Placeholder 1"/>
          <p:cNvSpPr txBox="1"/>
          <p:nvPr>
            <p:ph type="body" sz="half" idx="1"/>
          </p:nvPr>
        </p:nvSpPr>
        <p:spPr>
          <a:xfrm>
            <a:off x="575999" y="2659846"/>
            <a:ext cx="5520002" cy="4464001"/>
          </a:xfrm>
          <a:prstGeom prst="rect">
            <a:avLst/>
          </a:prstGeom>
        </p:spPr>
        <p:txBody>
          <a:bodyPr/>
          <a:lstStyle/>
          <a:p>
            <a:pPr marL="277749" indent="-244317" defTabSz="329184">
              <a:spcBef>
                <a:spcPts val="2100"/>
              </a:spcBef>
              <a:buSzTx/>
              <a:buNone/>
              <a:defRPr sz="1400"/>
            </a:pPr>
            <a:r>
              <a:t>Difficult to automatically, quickly and reliably extract (too similar and image quality dependent).</a:t>
            </a:r>
          </a:p>
          <a:p>
            <a:pPr marL="277749" indent="-244317" defTabSz="329184">
              <a:spcBef>
                <a:spcPts val="2100"/>
              </a:spcBef>
              <a:buSzTx/>
              <a:buNone/>
              <a:defRPr sz="1400"/>
            </a:pPr>
            <a:r>
              <a:t>Density: 100/FP but only 10 to 15 needed for matching</a:t>
            </a:r>
          </a:p>
          <a:p>
            <a:pPr marL="277749" indent="-244317" defTabSz="329184">
              <a:spcBef>
                <a:spcPts val="2100"/>
              </a:spcBef>
              <a:buSzTx/>
              <a:buNone/>
              <a:defRPr sz="1400"/>
            </a:pPr>
            <a:r>
              <a:t>In practice only </a:t>
            </a:r>
            <a:r>
              <a:rPr>
                <a:solidFill>
                  <a:srgbClr val="FF0000"/>
                </a:solidFill>
              </a:rPr>
              <a:t>ridge bifurcations </a:t>
            </a:r>
            <a:r>
              <a:t>and </a:t>
            </a:r>
            <a:r>
              <a:rPr>
                <a:solidFill>
                  <a:srgbClr val="FF0000"/>
                </a:solidFill>
              </a:rPr>
              <a:t>endings</a:t>
            </a:r>
            <a:r>
              <a:t> are used</a:t>
            </a:r>
          </a:p>
        </p:txBody>
      </p:sp>
      <p:sp>
        <p:nvSpPr>
          <p:cNvPr id="531" name="Minutiae example"/>
          <p:cNvSpPr txBox="1"/>
          <p:nvPr>
            <p:ph type="title"/>
          </p:nvPr>
        </p:nvSpPr>
        <p:spPr>
          <a:xfrm>
            <a:off x="575999" y="207035"/>
            <a:ext cx="11041202" cy="1152002"/>
          </a:xfrm>
          <a:prstGeom prst="rect">
            <a:avLst/>
          </a:prstGeom>
        </p:spPr>
        <p:txBody>
          <a:bodyPr/>
          <a:lstStyle/>
          <a:p>
            <a:pPr/>
            <a:r>
              <a:t>Minutiae example</a:t>
            </a:r>
          </a:p>
        </p:txBody>
      </p:sp>
      <p:pic>
        <p:nvPicPr>
          <p:cNvPr id="532" name="image.png" descr="image.png"/>
          <p:cNvPicPr>
            <a:picLocks noChangeAspect="1"/>
          </p:cNvPicPr>
          <p:nvPr/>
        </p:nvPicPr>
        <p:blipFill>
          <a:blip r:embed="rId3">
            <a:extLst/>
          </a:blip>
          <a:stretch>
            <a:fillRect/>
          </a:stretch>
        </p:blipFill>
        <p:spPr>
          <a:xfrm>
            <a:off x="6096000" y="370957"/>
            <a:ext cx="4888089" cy="5612154"/>
          </a:xfrm>
          <a:prstGeom prst="rect">
            <a:avLst/>
          </a:prstGeom>
          <a:ln w="12700">
            <a:miter lim="400000"/>
          </a:ln>
        </p:spPr>
      </p:pic>
      <p:pic>
        <p:nvPicPr>
          <p:cNvPr id="533" name="Picture 2" descr="Picture 2"/>
          <p:cNvPicPr>
            <a:picLocks noChangeAspect="1"/>
          </p:cNvPicPr>
          <p:nvPr/>
        </p:nvPicPr>
        <p:blipFill>
          <a:blip r:embed="rId4">
            <a:extLst/>
          </a:blip>
          <a:stretch>
            <a:fillRect/>
          </a:stretch>
        </p:blipFill>
        <p:spPr>
          <a:xfrm>
            <a:off x="0" y="4198153"/>
            <a:ext cx="6212786" cy="2007694"/>
          </a:xfrm>
          <a:prstGeom prst="rect">
            <a:avLst/>
          </a:prstGeom>
          <a:ln w="12700">
            <a:miter lim="400000"/>
          </a:ln>
        </p:spPr>
      </p:pic>
      <p:pic>
        <p:nvPicPr>
          <p:cNvPr id="534" name="Picture 5" descr="Picture 5"/>
          <p:cNvPicPr>
            <a:picLocks noChangeAspect="1"/>
          </p:cNvPicPr>
          <p:nvPr/>
        </p:nvPicPr>
        <p:blipFill>
          <a:blip r:embed="rId5">
            <a:extLst/>
          </a:blip>
          <a:srcRect l="0" t="0" r="0" b="10172"/>
          <a:stretch>
            <a:fillRect/>
          </a:stretch>
        </p:blipFill>
        <p:spPr>
          <a:xfrm>
            <a:off x="852054" y="1218732"/>
            <a:ext cx="4527708" cy="144111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List of minutiae coordinates (w.r.t. a fixed image-centered coordinate system, e.g.)…"/>
          <p:cNvSpPr txBox="1"/>
          <p:nvPr>
            <p:ph type="body" sz="half" idx="1"/>
          </p:nvPr>
        </p:nvSpPr>
        <p:spPr>
          <a:xfrm>
            <a:off x="575999" y="1656000"/>
            <a:ext cx="5400002" cy="4464001"/>
          </a:xfrm>
          <a:prstGeom prst="rect">
            <a:avLst/>
          </a:prstGeom>
        </p:spPr>
        <p:txBody>
          <a:bodyPr/>
          <a:lstStyle/>
          <a:p>
            <a:pPr marL="384175" indent="-342900">
              <a:buClr>
                <a:srgbClr val="000000"/>
              </a:buClr>
              <a:buSzPct val="125000"/>
            </a:pPr>
            <a:r>
              <a:t>List of minutiae coordinates</a:t>
            </a:r>
          </a:p>
          <a:p>
            <a:pPr marL="384175" indent="-342900">
              <a:buClr>
                <a:srgbClr val="000000"/>
              </a:buClr>
              <a:buSzPct val="125000"/>
            </a:pPr>
            <a:r>
              <a:t>Enhanced by tagging each minutiae (or pairs, triplets) with:</a:t>
            </a:r>
          </a:p>
          <a:p>
            <a:pPr lvl="1" marL="784225" indent="-285750">
              <a:spcBef>
                <a:spcPts val="500"/>
              </a:spcBef>
              <a:buClr>
                <a:srgbClr val="000000"/>
              </a:buClr>
              <a:buSzPct val="125000"/>
              <a:defRPr sz="1600"/>
            </a:pPr>
            <a:r>
              <a:t>Orientation of the ridge at that minutiae</a:t>
            </a:r>
          </a:p>
          <a:p>
            <a:pPr lvl="1" marL="784225" indent="-285750">
              <a:spcBef>
                <a:spcPts val="500"/>
              </a:spcBef>
              <a:buClr>
                <a:srgbClr val="000000"/>
              </a:buClr>
              <a:buSzPct val="125000"/>
              <a:defRPr sz="1600"/>
            </a:pPr>
            <a:r>
              <a:t>Ridge density (# ridges on a line) between each pair of minutiae</a:t>
            </a:r>
          </a:p>
          <a:p>
            <a:pPr marL="384175" indent="-342900">
              <a:buClr>
                <a:srgbClr val="000000"/>
              </a:buClr>
              <a:buSzPct val="125000"/>
              <a:defRPr>
                <a:solidFill>
                  <a:srgbClr val="BFBFBF"/>
                </a:solidFill>
              </a:defRPr>
            </a:pPr>
            <a:r>
              <a:t>Enhanced by global attributes:</a:t>
            </a:r>
          </a:p>
          <a:p>
            <a:pPr lvl="1" marL="784225" indent="-285750">
              <a:spcBef>
                <a:spcPts val="500"/>
              </a:spcBef>
              <a:buClr>
                <a:srgbClr val="000000"/>
              </a:buClr>
              <a:buSzPct val="125000"/>
              <a:defRPr sz="1600">
                <a:solidFill>
                  <a:srgbClr val="BFBFBF"/>
                </a:solidFill>
              </a:defRPr>
            </a:pPr>
            <a:r>
              <a:t>Global orientation of the finger</a:t>
            </a:r>
          </a:p>
          <a:p>
            <a:pPr lvl="1" marL="784225" indent="-285750">
              <a:spcBef>
                <a:spcPts val="500"/>
              </a:spcBef>
              <a:buClr>
                <a:srgbClr val="000000"/>
              </a:buClr>
              <a:buSzPct val="125000"/>
              <a:defRPr sz="1600">
                <a:solidFill>
                  <a:srgbClr val="BFBFBF"/>
                </a:solidFill>
              </a:defRPr>
            </a:pPr>
            <a:r>
              <a:t>Locations of cores or delta’s</a:t>
            </a:r>
          </a:p>
          <a:p>
            <a:pPr lvl="1" marL="784225" indent="-285750">
              <a:spcBef>
                <a:spcPts val="500"/>
              </a:spcBef>
              <a:buClr>
                <a:srgbClr val="000000"/>
              </a:buClr>
              <a:buSzPct val="125000"/>
              <a:defRPr sz="1600">
                <a:solidFill>
                  <a:srgbClr val="BFBFBF"/>
                </a:solidFill>
              </a:defRPr>
            </a:pPr>
            <a:r>
              <a:t>Fingerprint class</a:t>
            </a:r>
          </a:p>
        </p:txBody>
      </p:sp>
      <p:sp>
        <p:nvSpPr>
          <p:cNvPr id="537" name="Representations: Minutiae"/>
          <p:cNvSpPr txBox="1"/>
          <p:nvPr>
            <p:ph type="title"/>
          </p:nvPr>
        </p:nvSpPr>
        <p:spPr>
          <a:xfrm>
            <a:off x="575999" y="207035"/>
            <a:ext cx="11041202" cy="1152002"/>
          </a:xfrm>
          <a:prstGeom prst="rect">
            <a:avLst/>
          </a:prstGeom>
        </p:spPr>
        <p:txBody>
          <a:bodyPr/>
          <a:lstStyle/>
          <a:p>
            <a:pPr/>
            <a:r>
              <a:t>L2 </a:t>
            </a:r>
            <a:r>
              <a:t>Minutiae Representation</a:t>
            </a:r>
          </a:p>
        </p:txBody>
      </p:sp>
      <p:pic>
        <p:nvPicPr>
          <p:cNvPr id="538" name="Picture 1" descr="Picture 1"/>
          <p:cNvPicPr>
            <a:picLocks noChangeAspect="1"/>
          </p:cNvPicPr>
          <p:nvPr/>
        </p:nvPicPr>
        <p:blipFill>
          <a:blip r:embed="rId2">
            <a:extLst/>
          </a:blip>
          <a:stretch>
            <a:fillRect/>
          </a:stretch>
        </p:blipFill>
        <p:spPr>
          <a:xfrm>
            <a:off x="5463823" y="2743206"/>
            <a:ext cx="6500413" cy="270443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Content Placeholder 1"/>
          <p:cNvSpPr txBox="1"/>
          <p:nvPr>
            <p:ph type="body" idx="1"/>
          </p:nvPr>
        </p:nvSpPr>
        <p:spPr>
          <a:xfrm>
            <a:off x="575999" y="1656000"/>
            <a:ext cx="11041202" cy="4464001"/>
          </a:xfrm>
          <a:prstGeom prst="rect">
            <a:avLst/>
          </a:prstGeom>
        </p:spPr>
        <p:txBody>
          <a:bodyPr/>
          <a:lstStyle/>
          <a:p>
            <a:pPr/>
          </a:p>
        </p:txBody>
      </p:sp>
      <p:sp>
        <p:nvSpPr>
          <p:cNvPr id="541" name="Representations: Pores"/>
          <p:cNvSpPr txBox="1"/>
          <p:nvPr>
            <p:ph type="title"/>
          </p:nvPr>
        </p:nvSpPr>
        <p:spPr>
          <a:xfrm>
            <a:off x="575999" y="207035"/>
            <a:ext cx="11041202" cy="1152002"/>
          </a:xfrm>
          <a:prstGeom prst="rect">
            <a:avLst/>
          </a:prstGeom>
        </p:spPr>
        <p:txBody>
          <a:bodyPr/>
          <a:lstStyle/>
          <a:p>
            <a:pPr/>
            <a:r>
              <a:t>Representation L3 </a:t>
            </a:r>
            <a:r>
              <a:t>Representations: Pores</a:t>
            </a:r>
          </a:p>
        </p:txBody>
      </p:sp>
      <p:pic>
        <p:nvPicPr>
          <p:cNvPr id="542" name="image.png" descr="image.png"/>
          <p:cNvPicPr>
            <a:picLocks noChangeAspect="1"/>
          </p:cNvPicPr>
          <p:nvPr/>
        </p:nvPicPr>
        <p:blipFill>
          <a:blip r:embed="rId2">
            <a:extLst/>
          </a:blip>
          <a:stretch>
            <a:fillRect/>
          </a:stretch>
        </p:blipFill>
        <p:spPr>
          <a:xfrm>
            <a:off x="2209800" y="1752600"/>
            <a:ext cx="3990976" cy="3000376"/>
          </a:xfrm>
          <a:prstGeom prst="rect">
            <a:avLst/>
          </a:prstGeom>
          <a:ln>
            <a:solidFill>
              <a:srgbClr val="000000"/>
            </a:solidFill>
            <a:miter lim="400000"/>
          </a:ln>
        </p:spPr>
      </p:pic>
      <p:pic>
        <p:nvPicPr>
          <p:cNvPr id="543" name="image.png" descr="image.png"/>
          <p:cNvPicPr>
            <a:picLocks noChangeAspect="1"/>
          </p:cNvPicPr>
          <p:nvPr/>
        </p:nvPicPr>
        <p:blipFill>
          <a:blip r:embed="rId3">
            <a:extLst/>
          </a:blip>
          <a:stretch>
            <a:fillRect/>
          </a:stretch>
        </p:blipFill>
        <p:spPr>
          <a:xfrm>
            <a:off x="7331887" y="1125961"/>
            <a:ext cx="2871789" cy="4038601"/>
          </a:xfrm>
          <a:prstGeom prst="rect">
            <a:avLst/>
          </a:prstGeom>
          <a:ln>
            <a:solidFill>
              <a:srgbClr val="000000"/>
            </a:solidFill>
            <a:miter lim="400000"/>
          </a:ln>
        </p:spPr>
      </p:pic>
      <p:sp>
        <p:nvSpPr>
          <p:cNvPr id="544" name="Pores are formed where sweat glands in the subcutaneous layer of the skin generate sweat ducts;…"/>
          <p:cNvSpPr txBox="1"/>
          <p:nvPr/>
        </p:nvSpPr>
        <p:spPr>
          <a:xfrm>
            <a:off x="1685917" y="5343170"/>
            <a:ext cx="8951815" cy="75535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1600"/>
            </a:pPr>
            <a:r>
              <a:t>Pores are formed where sweat glands in the subcutaneous layer of the skin generate sweat ducts;</a:t>
            </a:r>
          </a:p>
          <a:p>
            <a:pPr indent="41275">
              <a:defRPr sz="1600"/>
            </a:pPr>
            <a:r>
              <a:t>these sweat ducts grow through the subcutaneous layer and dermis to the epidermis, where the</a:t>
            </a:r>
          </a:p>
          <a:p>
            <a:pPr indent="41275">
              <a:defRPr sz="1600"/>
            </a:pPr>
            <a:r>
              <a:t>open duct on the skin’s surface presents itself as a pore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he regularity of their appearance plays a significant part in the uniqueness of pore configurations.…"/>
          <p:cNvSpPr txBox="1"/>
          <p:nvPr>
            <p:ph type="body" sz="half" idx="1"/>
          </p:nvPr>
        </p:nvSpPr>
        <p:spPr>
          <a:xfrm>
            <a:off x="575999" y="1656000"/>
            <a:ext cx="5400002" cy="4464001"/>
          </a:xfrm>
          <a:prstGeom prst="rect">
            <a:avLst/>
          </a:prstGeom>
        </p:spPr>
        <p:txBody>
          <a:bodyPr/>
          <a:lstStyle/>
          <a:p>
            <a:pPr marL="345756" indent="-308608" defTabSz="365758">
              <a:lnSpc>
                <a:spcPct val="80000"/>
              </a:lnSpc>
              <a:spcBef>
                <a:spcPts val="2400"/>
              </a:spcBef>
              <a:buClr>
                <a:srgbClr val="000000"/>
              </a:buClr>
              <a:buSzPct val="75000"/>
              <a:defRPr sz="1700"/>
            </a:pPr>
            <a:r>
              <a:t>The regularity of their appearance plays a significant part in the uniqueness of pore configurations.</a:t>
            </a:r>
            <a:endParaRPr sz="1300"/>
          </a:p>
          <a:p>
            <a:pPr marL="345756" indent="-308608" defTabSz="365758">
              <a:lnSpc>
                <a:spcPct val="80000"/>
              </a:lnSpc>
              <a:spcBef>
                <a:spcPts val="2400"/>
              </a:spcBef>
              <a:buClr>
                <a:srgbClr val="000000"/>
              </a:buClr>
              <a:buSzPct val="75000"/>
              <a:defRPr sz="1700"/>
            </a:pPr>
            <a:r>
              <a:t>Once these pores form on the ridge, they are fixed at that location.</a:t>
            </a:r>
            <a:endParaRPr sz="1300"/>
          </a:p>
          <a:p>
            <a:pPr marL="345756" indent="-308608" defTabSz="365758">
              <a:lnSpc>
                <a:spcPct val="80000"/>
              </a:lnSpc>
              <a:spcBef>
                <a:spcPts val="2400"/>
              </a:spcBef>
              <a:buClr>
                <a:srgbClr val="000000"/>
              </a:buClr>
              <a:buSzPct val="75000"/>
              <a:defRPr sz="1700"/>
            </a:pPr>
            <a:r>
              <a:t>Pores do not disappear, move or spontaneously generate over time.</a:t>
            </a:r>
            <a:endParaRPr sz="1300"/>
          </a:p>
          <a:p>
            <a:pPr marL="345756" indent="-308608" defTabSz="365758">
              <a:lnSpc>
                <a:spcPct val="80000"/>
              </a:lnSpc>
              <a:spcBef>
                <a:spcPts val="2400"/>
              </a:spcBef>
              <a:buClr>
                <a:srgbClr val="000000"/>
              </a:buClr>
              <a:buSzPct val="75000"/>
              <a:defRPr sz="1700"/>
            </a:pPr>
            <a:r>
              <a:t>Pore sizes: 60-250</a:t>
            </a:r>
            <a:r>
              <a:rPr>
                <a:latin typeface="Symbol"/>
                <a:ea typeface="Symbol"/>
                <a:cs typeface="Symbol"/>
                <a:sym typeface="Symbol"/>
              </a:rPr>
              <a:t>m</a:t>
            </a:r>
            <a:r>
              <a:t>m (Ridges: 100-300</a:t>
            </a:r>
            <a:r>
              <a:rPr>
                <a:latin typeface="Symbol"/>
                <a:ea typeface="Symbol"/>
                <a:cs typeface="Symbol"/>
                <a:sym typeface="Symbol"/>
              </a:rPr>
              <a:t>m</a:t>
            </a:r>
            <a:r>
              <a:t>m).</a:t>
            </a:r>
            <a:endParaRPr sz="1300"/>
          </a:p>
          <a:p>
            <a:pPr marL="345756" indent="-308608" defTabSz="365758">
              <a:lnSpc>
                <a:spcPct val="80000"/>
              </a:lnSpc>
              <a:spcBef>
                <a:spcPts val="2400"/>
              </a:spcBef>
              <a:buClr>
                <a:srgbClr val="000000"/>
              </a:buClr>
              <a:buSzPct val="75000"/>
              <a:defRPr sz="1700"/>
            </a:pPr>
            <a:r>
              <a:t>Pore density: ±6 pores/mm</a:t>
            </a:r>
            <a:r>
              <a:rPr baseline="29776"/>
              <a:t>2.</a:t>
            </a:r>
            <a:endParaRPr sz="1300"/>
          </a:p>
          <a:p>
            <a:pPr marL="345756" indent="-308608" defTabSz="365758">
              <a:lnSpc>
                <a:spcPct val="80000"/>
              </a:lnSpc>
              <a:spcBef>
                <a:spcPts val="2400"/>
              </a:spcBef>
              <a:buClr>
                <a:srgbClr val="000000"/>
              </a:buClr>
              <a:buSzPct val="75000"/>
              <a:defRPr sz="1700"/>
            </a:pPr>
            <a:r>
              <a:t>High resolution sensors needed: </a:t>
            </a:r>
            <a:r>
              <a:rPr>
                <a:solidFill>
                  <a:srgbClr val="FF0000"/>
                </a:solidFill>
              </a:rPr>
              <a:t>1000d</a:t>
            </a:r>
            <a:r>
              <a:rPr>
                <a:solidFill>
                  <a:srgbClr val="FF0000"/>
                </a:solidFill>
              </a:rPr>
              <a:t>pi </a:t>
            </a:r>
            <a:r>
              <a:t>(compared to standard 500</a:t>
            </a:r>
            <a:r>
              <a:t>d</a:t>
            </a:r>
            <a:r>
              <a:t>pi of FBI’s AFIS specifications).</a:t>
            </a:r>
          </a:p>
        </p:txBody>
      </p:sp>
      <p:pic>
        <p:nvPicPr>
          <p:cNvPr id="547" name="Content Placeholder 2" descr="Content Placeholder 2"/>
          <p:cNvPicPr>
            <a:picLocks noChangeAspect="1"/>
          </p:cNvPicPr>
          <p:nvPr/>
        </p:nvPicPr>
        <p:blipFill>
          <a:blip r:embed="rId2">
            <a:extLst/>
          </a:blip>
          <a:stretch>
            <a:fillRect/>
          </a:stretch>
        </p:blipFill>
        <p:spPr>
          <a:xfrm>
            <a:off x="5810082" y="1378155"/>
            <a:ext cx="6141570" cy="4101690"/>
          </a:xfrm>
          <a:prstGeom prst="rect">
            <a:avLst/>
          </a:prstGeom>
          <a:ln w="12700">
            <a:miter lim="400000"/>
          </a:ln>
        </p:spPr>
      </p:pic>
      <p:sp>
        <p:nvSpPr>
          <p:cNvPr id="548" name="Pores"/>
          <p:cNvSpPr txBox="1"/>
          <p:nvPr>
            <p:ph type="title"/>
          </p:nvPr>
        </p:nvSpPr>
        <p:spPr>
          <a:xfrm>
            <a:off x="575999" y="207035"/>
            <a:ext cx="11041202" cy="1152002"/>
          </a:xfrm>
          <a:prstGeom prst="rect">
            <a:avLst/>
          </a:prstGeom>
        </p:spPr>
        <p:txBody>
          <a:bodyPr/>
          <a:lstStyle/>
          <a:p>
            <a:pPr/>
            <a:r>
              <a:t>Pores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51" name="Title 1"/>
          <p:cNvSpPr txBox="1"/>
          <p:nvPr>
            <p:ph type="title"/>
          </p:nvPr>
        </p:nvSpPr>
        <p:spPr>
          <a:xfrm>
            <a:off x="575998" y="1799999"/>
            <a:ext cx="6096525" cy="2386802"/>
          </a:xfrm>
          <a:prstGeom prst="rect">
            <a:avLst/>
          </a:prstGeom>
        </p:spPr>
        <p:txBody>
          <a:bodyPr/>
          <a:lstStyle/>
          <a:p>
            <a:pPr/>
            <a:r>
              <a:t>Fingerprint Enhancement</a:t>
            </a:r>
          </a:p>
        </p:txBody>
      </p:sp>
      <p:sp>
        <p:nvSpPr>
          <p:cNvPr id="552" name="Text Placeholder 2"/>
          <p:cNvSpPr txBox="1"/>
          <p:nvPr>
            <p:ph type="body" sz="quarter" idx="1"/>
          </p:nvPr>
        </p:nvSpPr>
        <p:spPr>
          <a:xfrm>
            <a:off x="575999" y="4359600"/>
            <a:ext cx="6096264" cy="1501201"/>
          </a:xfrm>
          <a:prstGeom prst="rect">
            <a:avLst/>
          </a:prstGeom>
        </p:spPr>
        <p:txBody>
          <a:bodyPr/>
          <a:lstStyle/>
          <a:p>
            <a:pPr/>
          </a:p>
        </p:txBody>
      </p:sp>
      <p:sp>
        <p:nvSpPr>
          <p:cNvPr id="553"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4"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555" name="Picture Placeholder 6" descr="Picture Placeholder 6"/>
          <p:cNvPicPr>
            <a:picLocks noChangeAspect="1"/>
          </p:cNvPicPr>
          <p:nvPr>
            <p:ph type="pic" idx="14"/>
          </p:nvPr>
        </p:nvPicPr>
        <p:blipFill>
          <a:blip r:embed="rId2">
            <a:extLst/>
          </a:blip>
          <a:stretch>
            <a:fillRect/>
          </a:stretch>
        </p:blipFill>
        <p:spPr>
          <a:prstGeom prst="rect">
            <a:avLst/>
          </a:prstGeom>
        </p:spPr>
      </p:pic>
      <p:pic>
        <p:nvPicPr>
          <p:cNvPr id="556" name="Image" descr="Image"/>
          <p:cNvPicPr>
            <a:picLocks noChangeAspect="1"/>
          </p:cNvPicPr>
          <p:nvPr/>
        </p:nvPicPr>
        <p:blipFill>
          <a:blip r:embed="rId3">
            <a:extLst/>
          </a:blip>
          <a:srcRect l="9338" t="0" r="10097" b="23005"/>
          <a:stretch>
            <a:fillRect/>
          </a:stretch>
        </p:blipFill>
        <p:spPr>
          <a:xfrm>
            <a:off x="6661556" y="1685162"/>
            <a:ext cx="5417556" cy="341741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8" name="Content Placeholder 2"/>
          <p:cNvSpPr txBox="1"/>
          <p:nvPr>
            <p:ph type="body" sz="half" idx="1"/>
          </p:nvPr>
        </p:nvSpPr>
        <p:spPr>
          <a:xfrm>
            <a:off x="575999" y="1656000"/>
            <a:ext cx="5400002" cy="4464001"/>
          </a:xfrm>
          <a:prstGeom prst="rect">
            <a:avLst/>
          </a:prstGeom>
        </p:spPr>
        <p:txBody>
          <a:bodyPr/>
          <a:lstStyle/>
          <a:p>
            <a:pPr marL="0" indent="0" algn="r">
              <a:lnSpc>
                <a:spcPct val="80000"/>
              </a:lnSpc>
              <a:buSzTx/>
              <a:buNone/>
              <a:defRPr sz="2200"/>
            </a:pPr>
            <a:r>
              <a:t>Non-uniform illumination, dirt, latent prints, scars</a:t>
            </a:r>
          </a:p>
          <a:p>
            <a:pPr marL="0" indent="0" algn="r">
              <a:lnSpc>
                <a:spcPct val="80000"/>
              </a:lnSpc>
              <a:buSzTx/>
              <a:buNone/>
              <a:defRPr sz="2200"/>
            </a:pPr>
          </a:p>
          <a:p>
            <a:pPr marL="0" indent="0" algn="r">
              <a:lnSpc>
                <a:spcPct val="80000"/>
              </a:lnSpc>
              <a:buSzTx/>
              <a:buNone/>
              <a:defRPr sz="2200"/>
            </a:pPr>
          </a:p>
          <a:p>
            <a:pPr marL="0" indent="0" algn="r">
              <a:lnSpc>
                <a:spcPct val="80000"/>
              </a:lnSpc>
              <a:buSzTx/>
              <a:buNone/>
              <a:defRPr sz="2200"/>
            </a:pPr>
            <a:r>
              <a:t>Wet finger</a:t>
            </a:r>
          </a:p>
          <a:p>
            <a:pPr marL="0" indent="0" algn="r">
              <a:lnSpc>
                <a:spcPct val="80000"/>
              </a:lnSpc>
              <a:buSzTx/>
              <a:buNone/>
              <a:defRPr sz="2200"/>
            </a:pPr>
          </a:p>
          <a:p>
            <a:pPr marL="0" indent="0" algn="r">
              <a:lnSpc>
                <a:spcPct val="80000"/>
              </a:lnSpc>
              <a:buSzTx/>
              <a:buNone/>
              <a:defRPr sz="2200"/>
            </a:pPr>
          </a:p>
          <a:p>
            <a:pPr marL="0" indent="0" algn="r">
              <a:lnSpc>
                <a:spcPct val="80000"/>
              </a:lnSpc>
              <a:buSzTx/>
              <a:buNone/>
              <a:defRPr sz="2200"/>
            </a:pPr>
            <a:r>
              <a:t>Dry finger</a:t>
            </a:r>
          </a:p>
          <a:p>
            <a:pPr marL="0" indent="0" algn="r">
              <a:lnSpc>
                <a:spcPct val="80000"/>
              </a:lnSpc>
              <a:buSzTx/>
              <a:buNone/>
              <a:defRPr sz="2200"/>
            </a:pPr>
          </a:p>
          <a:p>
            <a:pPr marL="0" indent="0" algn="r">
              <a:lnSpc>
                <a:spcPct val="80000"/>
              </a:lnSpc>
              <a:buSzTx/>
              <a:buNone/>
              <a:defRPr sz="2200"/>
            </a:pPr>
          </a:p>
          <a:p>
            <a:pPr marL="0" indent="0" algn="r">
              <a:lnSpc>
                <a:spcPct val="80000"/>
              </a:lnSpc>
              <a:buSzTx/>
              <a:buNone/>
              <a:defRPr sz="2200"/>
            </a:pPr>
            <a:r>
              <a:t>Wrinkle</a:t>
            </a:r>
          </a:p>
        </p:txBody>
      </p:sp>
      <p:sp>
        <p:nvSpPr>
          <p:cNvPr id="559" name="Image Degradation"/>
          <p:cNvSpPr txBox="1"/>
          <p:nvPr>
            <p:ph type="title"/>
          </p:nvPr>
        </p:nvSpPr>
        <p:spPr>
          <a:xfrm>
            <a:off x="575999" y="207035"/>
            <a:ext cx="11041202" cy="1152002"/>
          </a:xfrm>
          <a:prstGeom prst="rect">
            <a:avLst/>
          </a:prstGeom>
        </p:spPr>
        <p:txBody>
          <a:bodyPr/>
          <a:lstStyle/>
          <a:p>
            <a:pPr/>
            <a:r>
              <a:t>Image Degradation</a:t>
            </a:r>
          </a:p>
        </p:txBody>
      </p:sp>
      <p:pic>
        <p:nvPicPr>
          <p:cNvPr id="560" name="image.png" descr="image.png"/>
          <p:cNvPicPr>
            <a:picLocks noChangeAspect="1"/>
          </p:cNvPicPr>
          <p:nvPr/>
        </p:nvPicPr>
        <p:blipFill>
          <a:blip r:embed="rId2">
            <a:extLst/>
          </a:blip>
          <a:stretch>
            <a:fillRect/>
          </a:stretch>
        </p:blipFill>
        <p:spPr>
          <a:xfrm>
            <a:off x="6214533" y="1518355"/>
            <a:ext cx="4648201" cy="415290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63"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4" name="Content Placeholder 6" descr="Content Placeholder 6"/>
          <p:cNvPicPr>
            <a:picLocks noChangeAspect="1"/>
          </p:cNvPicPr>
          <p:nvPr/>
        </p:nvPicPr>
        <p:blipFill>
          <a:blip r:embed="rId2">
            <a:extLst/>
          </a:blip>
          <a:stretch>
            <a:fillRect/>
          </a:stretch>
        </p:blipFill>
        <p:spPr>
          <a:xfrm>
            <a:off x="358502" y="1887887"/>
            <a:ext cx="5889463" cy="3607683"/>
          </a:xfrm>
          <a:prstGeom prst="rect">
            <a:avLst/>
          </a:prstGeom>
          <a:ln w="12700">
            <a:miter lim="400000"/>
          </a:ln>
        </p:spPr>
      </p:pic>
      <p:sp>
        <p:nvSpPr>
          <p:cNvPr id="565" name="Title 5"/>
          <p:cNvSpPr txBox="1"/>
          <p:nvPr>
            <p:ph type="title"/>
          </p:nvPr>
        </p:nvSpPr>
        <p:spPr>
          <a:xfrm>
            <a:off x="575999" y="207035"/>
            <a:ext cx="11041202" cy="1152002"/>
          </a:xfrm>
          <a:prstGeom prst="rect">
            <a:avLst/>
          </a:prstGeom>
        </p:spPr>
        <p:txBody>
          <a:bodyPr/>
          <a:lstStyle/>
          <a:p>
            <a:pPr/>
            <a:r>
              <a:t>FP image degradation</a:t>
            </a:r>
          </a:p>
        </p:txBody>
      </p:sp>
      <p:sp>
        <p:nvSpPr>
          <p:cNvPr id="566" name="Content Placeholder 9"/>
          <p:cNvSpPr txBox="1"/>
          <p:nvPr>
            <p:ph type="body" sz="half" idx="1"/>
          </p:nvPr>
        </p:nvSpPr>
        <p:spPr>
          <a:xfrm>
            <a:off x="6217199" y="1656000"/>
            <a:ext cx="5400002" cy="4464001"/>
          </a:xfrm>
          <a:prstGeom prst="rect">
            <a:avLst/>
          </a:prstGeom>
        </p:spPr>
        <p:txBody>
          <a:bodyPr/>
          <a:lstStyle/>
          <a:p>
            <a:pPr/>
          </a:p>
        </p:txBody>
      </p:sp>
      <p:pic>
        <p:nvPicPr>
          <p:cNvPr id="567" name="Picture 12" descr="Picture 12"/>
          <p:cNvPicPr>
            <a:picLocks noChangeAspect="1"/>
          </p:cNvPicPr>
          <p:nvPr/>
        </p:nvPicPr>
        <p:blipFill>
          <a:blip r:embed="rId3">
            <a:extLst/>
          </a:blip>
          <a:stretch>
            <a:fillRect/>
          </a:stretch>
        </p:blipFill>
        <p:spPr>
          <a:xfrm>
            <a:off x="6164455" y="1898506"/>
            <a:ext cx="5669043" cy="368706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70"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1" name="Content Placeholder 3"/>
          <p:cNvSpPr txBox="1"/>
          <p:nvPr>
            <p:ph type="body" sz="half" idx="1"/>
          </p:nvPr>
        </p:nvSpPr>
        <p:spPr>
          <a:xfrm>
            <a:off x="575999" y="1656000"/>
            <a:ext cx="5400002" cy="4464001"/>
          </a:xfrm>
          <a:prstGeom prst="rect">
            <a:avLst/>
          </a:prstGeom>
        </p:spPr>
        <p:txBody>
          <a:bodyPr/>
          <a:lstStyle/>
          <a:p>
            <a:pPr marL="0" indent="0">
              <a:lnSpc>
                <a:spcPct val="80000"/>
              </a:lnSpc>
              <a:buSzTx/>
              <a:buNone/>
              <a:defRPr sz="1600"/>
            </a:pPr>
            <a:r>
              <a:t>Types of degradation associated with FP images: </a:t>
            </a:r>
          </a:p>
          <a:p>
            <a:pPr marL="457200" indent="-457200">
              <a:lnSpc>
                <a:spcPct val="80000"/>
              </a:lnSpc>
              <a:buFontTx/>
              <a:buAutoNum type="arabicPeriod" startAt="1"/>
              <a:defRPr sz="1600">
                <a:solidFill>
                  <a:srgbClr val="FF0000"/>
                </a:solidFill>
              </a:defRPr>
            </a:pPr>
            <a:r>
              <a:t>The ridges are not strictly continuous</a:t>
            </a:r>
            <a:r>
              <a:rPr>
                <a:solidFill>
                  <a:schemeClr val="accent2"/>
                </a:solidFill>
              </a:rPr>
              <a:t>; that is, the ridges have small breaks (gaps).</a:t>
            </a:r>
          </a:p>
          <a:p>
            <a:pPr marL="457200" indent="-457200">
              <a:lnSpc>
                <a:spcPct val="80000"/>
              </a:lnSpc>
              <a:buFontTx/>
              <a:buAutoNum type="arabicPeriod" startAt="1"/>
              <a:defRPr sz="1600">
                <a:solidFill>
                  <a:srgbClr val="FF0000"/>
                </a:solidFill>
              </a:defRPr>
            </a:pPr>
            <a:r>
              <a:t>Parallel ridges are not well separated</a:t>
            </a:r>
            <a:r>
              <a:rPr>
                <a:solidFill>
                  <a:schemeClr val="accent2"/>
                </a:solidFill>
              </a:rPr>
              <a:t>. This is due to the presence of noise which links parallel ridges, resulting in their poor separation. </a:t>
            </a:r>
          </a:p>
          <a:p>
            <a:pPr marL="457200" indent="-457200">
              <a:lnSpc>
                <a:spcPct val="80000"/>
              </a:lnSpc>
              <a:buFontTx/>
              <a:buAutoNum type="arabicPeriod" startAt="1"/>
              <a:defRPr sz="1600">
                <a:solidFill>
                  <a:srgbClr val="FF0000"/>
                </a:solidFill>
              </a:defRPr>
            </a:pPr>
            <a:r>
              <a:t>Cuts, creases, and bruises </a:t>
            </a:r>
            <a:r>
              <a:rPr>
                <a:solidFill>
                  <a:schemeClr val="accent2"/>
                </a:solidFill>
              </a:rPr>
              <a:t>on the finger. </a:t>
            </a:r>
          </a:p>
          <a:p>
            <a:pPr marL="0" indent="0">
              <a:lnSpc>
                <a:spcPct val="80000"/>
              </a:lnSpc>
              <a:buSzTx/>
              <a:buNone/>
              <a:defRPr sz="1600"/>
            </a:pPr>
            <a:r>
              <a:t>This leads to the following problems in minutiae extraction: </a:t>
            </a:r>
          </a:p>
          <a:p>
            <a:pPr marL="514350" indent="-514350">
              <a:lnSpc>
                <a:spcPct val="80000"/>
              </a:lnSpc>
              <a:buFontTx/>
              <a:buAutoNum type="romanLcParenBoth" startAt="1"/>
              <a:defRPr sz="1600"/>
            </a:pPr>
            <a:r>
              <a:t>a significant number of spurious minutiae are extracted</a:t>
            </a:r>
          </a:p>
          <a:p>
            <a:pPr marL="514350" indent="-514350">
              <a:lnSpc>
                <a:spcPct val="80000"/>
              </a:lnSpc>
              <a:buFontTx/>
              <a:buAutoNum type="romanLcParenBoth" startAt="1"/>
              <a:defRPr sz="1600"/>
            </a:pPr>
            <a:r>
              <a:t>a large number of genuine minutiae are missed</a:t>
            </a:r>
          </a:p>
          <a:p>
            <a:pPr marL="514350" indent="-514350">
              <a:lnSpc>
                <a:spcPct val="80000"/>
              </a:lnSpc>
              <a:buFontTx/>
              <a:buAutoNum type="romanLcParenBoth" startAt="1"/>
              <a:defRPr sz="1600"/>
            </a:pPr>
            <a:r>
              <a:t>large errors in the location (position and orientation) of minutiae are introduced. </a:t>
            </a:r>
          </a:p>
        </p:txBody>
      </p:sp>
      <p:sp>
        <p:nvSpPr>
          <p:cNvPr id="572" name="Title 5"/>
          <p:cNvSpPr txBox="1"/>
          <p:nvPr>
            <p:ph type="title"/>
          </p:nvPr>
        </p:nvSpPr>
        <p:spPr>
          <a:xfrm>
            <a:off x="575999" y="207035"/>
            <a:ext cx="11041202" cy="1152002"/>
          </a:xfrm>
          <a:prstGeom prst="rect">
            <a:avLst/>
          </a:prstGeom>
        </p:spPr>
        <p:txBody>
          <a:bodyPr/>
          <a:lstStyle/>
          <a:p>
            <a:pPr/>
            <a:r>
              <a:t>FP image degradation</a:t>
            </a:r>
          </a:p>
        </p:txBody>
      </p:sp>
      <p:pic>
        <p:nvPicPr>
          <p:cNvPr id="573" name="Content Placeholder 6" descr="Content Placeholder 6"/>
          <p:cNvPicPr>
            <a:picLocks noChangeAspect="1"/>
          </p:cNvPicPr>
          <p:nvPr/>
        </p:nvPicPr>
        <p:blipFill>
          <a:blip r:embed="rId2">
            <a:extLst/>
          </a:blip>
          <a:stretch>
            <a:fillRect/>
          </a:stretch>
        </p:blipFill>
        <p:spPr>
          <a:xfrm>
            <a:off x="6400903" y="3349435"/>
            <a:ext cx="4838701" cy="2603501"/>
          </a:xfrm>
          <a:prstGeom prst="rect">
            <a:avLst/>
          </a:prstGeom>
          <a:ln w="12700">
            <a:miter lim="400000"/>
          </a:ln>
        </p:spPr>
      </p:pic>
      <p:pic>
        <p:nvPicPr>
          <p:cNvPr id="574" name="Picture 7" descr="Picture 7"/>
          <p:cNvPicPr>
            <a:picLocks noChangeAspect="1"/>
          </p:cNvPicPr>
          <p:nvPr/>
        </p:nvPicPr>
        <p:blipFill>
          <a:blip r:embed="rId3">
            <a:extLst/>
          </a:blip>
          <a:stretch>
            <a:fillRect/>
          </a:stretch>
        </p:blipFill>
        <p:spPr>
          <a:xfrm>
            <a:off x="5790233" y="513114"/>
            <a:ext cx="6060043" cy="300653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77" name="Content Placeholder 7"/>
          <p:cNvSpPr txBox="1"/>
          <p:nvPr>
            <p:ph type="body" idx="1"/>
          </p:nvPr>
        </p:nvSpPr>
        <p:spPr>
          <a:xfrm>
            <a:off x="575999" y="1656000"/>
            <a:ext cx="11041202" cy="4464001"/>
          </a:xfrm>
          <a:prstGeom prst="rect">
            <a:avLst/>
          </a:prstGeom>
        </p:spPr>
        <p:txBody>
          <a:bodyPr/>
          <a:lstStyle/>
          <a:p>
            <a:pPr/>
          </a:p>
        </p:txBody>
      </p:sp>
      <p:sp>
        <p:nvSpPr>
          <p:cNvPr id="578"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9" name="Title 6"/>
          <p:cNvSpPr txBox="1"/>
          <p:nvPr>
            <p:ph type="title"/>
          </p:nvPr>
        </p:nvSpPr>
        <p:spPr>
          <a:xfrm>
            <a:off x="575999" y="207035"/>
            <a:ext cx="11041202" cy="1152002"/>
          </a:xfrm>
          <a:prstGeom prst="rect">
            <a:avLst/>
          </a:prstGeom>
        </p:spPr>
        <p:txBody>
          <a:bodyPr/>
          <a:lstStyle/>
          <a:p>
            <a:pPr/>
            <a:r>
              <a:t>FP image enhancement</a:t>
            </a:r>
          </a:p>
        </p:txBody>
      </p:sp>
      <p:pic>
        <p:nvPicPr>
          <p:cNvPr id="580" name="image.png" descr="image.png"/>
          <p:cNvPicPr>
            <a:picLocks noChangeAspect="1"/>
          </p:cNvPicPr>
          <p:nvPr/>
        </p:nvPicPr>
        <p:blipFill>
          <a:blip r:embed="rId2">
            <a:extLst/>
          </a:blip>
          <a:stretch>
            <a:fillRect/>
          </a:stretch>
        </p:blipFill>
        <p:spPr>
          <a:xfrm>
            <a:off x="1524000" y="1739900"/>
            <a:ext cx="9172576" cy="420687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Content Placeholder 1"/>
          <p:cNvSpPr txBox="1"/>
          <p:nvPr>
            <p:ph type="body" idx="1"/>
          </p:nvPr>
        </p:nvSpPr>
        <p:spPr>
          <a:xfrm>
            <a:off x="575999" y="1656000"/>
            <a:ext cx="11041202" cy="4464001"/>
          </a:xfrm>
          <a:prstGeom prst="rect">
            <a:avLst/>
          </a:prstGeom>
        </p:spPr>
        <p:txBody>
          <a:bodyPr/>
          <a:lstStyle/>
          <a:p>
            <a:pPr/>
          </a:p>
        </p:txBody>
      </p:sp>
      <p:sp>
        <p:nvSpPr>
          <p:cNvPr id="583" name="Fingerprint Enhancement"/>
          <p:cNvSpPr txBox="1"/>
          <p:nvPr>
            <p:ph type="title"/>
          </p:nvPr>
        </p:nvSpPr>
        <p:spPr>
          <a:xfrm>
            <a:off x="575999" y="207035"/>
            <a:ext cx="11041202" cy="1152002"/>
          </a:xfrm>
          <a:prstGeom prst="rect">
            <a:avLst/>
          </a:prstGeom>
        </p:spPr>
        <p:txBody>
          <a:bodyPr/>
          <a:lstStyle/>
          <a:p>
            <a:pPr/>
            <a:r>
              <a:t>Fingerprint Enhancement </a:t>
            </a:r>
          </a:p>
        </p:txBody>
      </p:sp>
      <p:pic>
        <p:nvPicPr>
          <p:cNvPr id="584" name="image.png" descr="image.png"/>
          <p:cNvPicPr>
            <a:picLocks noChangeAspect="1"/>
          </p:cNvPicPr>
          <p:nvPr/>
        </p:nvPicPr>
        <p:blipFill>
          <a:blip r:embed="rId2">
            <a:extLst/>
          </a:blip>
          <a:stretch>
            <a:fillRect/>
          </a:stretch>
        </p:blipFill>
        <p:spPr>
          <a:xfrm>
            <a:off x="1752600" y="1752600"/>
            <a:ext cx="8305800" cy="397351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ntent Placeholder 2"/>
          <p:cNvSpPr txBox="1"/>
          <p:nvPr>
            <p:ph type="body" sz="half" idx="1"/>
          </p:nvPr>
        </p:nvSpPr>
        <p:spPr>
          <a:xfrm>
            <a:off x="6217199" y="1541803"/>
            <a:ext cx="5400002" cy="4464001"/>
          </a:xfrm>
          <a:prstGeom prst="rect">
            <a:avLst/>
          </a:prstGeom>
        </p:spPr>
        <p:txBody>
          <a:bodyPr/>
          <a:lstStyle/>
          <a:p>
            <a:pPr marL="384175" indent="-342900">
              <a:buClr>
                <a:srgbClr val="000000"/>
              </a:buClr>
              <a:buSzPct val="75000"/>
              <a:buFontTx/>
              <a:buAutoNum type="alphaLcPeriod" startAt="1"/>
              <a:defRPr sz="1800">
                <a:latin typeface="Gill Sans"/>
                <a:ea typeface="Gill Sans"/>
                <a:cs typeface="Gill Sans"/>
                <a:sym typeface="Gill Sans"/>
              </a:defRPr>
            </a:pPr>
            <a:r>
              <a:t>Dermatoglyphics drawn by Grew (1684); </a:t>
            </a:r>
            <a:endParaRPr sz="1600"/>
          </a:p>
          <a:p>
            <a:pPr marL="384175" indent="-342900">
              <a:buClr>
                <a:srgbClr val="000000"/>
              </a:buClr>
              <a:buSzPct val="75000"/>
              <a:buFontTx/>
              <a:buAutoNum type="alphaLcPeriod" startAt="1"/>
              <a:defRPr sz="1800">
                <a:latin typeface="Gill Sans"/>
                <a:ea typeface="Gill Sans"/>
                <a:cs typeface="Gill Sans"/>
                <a:sym typeface="Gill Sans"/>
              </a:defRPr>
            </a:pPr>
            <a:r>
              <a:t>Mayer’s drawings of fingerprints (1788); </a:t>
            </a:r>
            <a:endParaRPr sz="1600"/>
          </a:p>
          <a:p>
            <a:pPr marL="384175" indent="-342900">
              <a:buClr>
                <a:srgbClr val="000000"/>
              </a:buClr>
              <a:buSzPct val="75000"/>
              <a:buFontTx/>
              <a:buAutoNum type="alphaLcPeriod" startAt="1"/>
              <a:defRPr sz="1800">
                <a:latin typeface="Gill Sans"/>
                <a:ea typeface="Gill Sans"/>
                <a:cs typeface="Gill Sans"/>
                <a:sym typeface="Gill Sans"/>
              </a:defRPr>
            </a:pPr>
            <a:r>
              <a:t>Trademark of Thomas Bewick (1806); </a:t>
            </a:r>
            <a:endParaRPr sz="1600"/>
          </a:p>
          <a:p>
            <a:pPr marL="384175" indent="-342900">
              <a:buClr>
                <a:srgbClr val="000000"/>
              </a:buClr>
              <a:buSzPct val="75000"/>
              <a:buFontTx/>
              <a:buAutoNum type="alphaLcPeriod" startAt="1"/>
              <a:defRPr sz="1800">
                <a:latin typeface="Gill Sans"/>
                <a:ea typeface="Gill Sans"/>
                <a:cs typeface="Gill Sans"/>
                <a:sym typeface="Gill Sans"/>
              </a:defRPr>
            </a:pPr>
            <a:r>
              <a:t>The nine patterns illustrated in </a:t>
            </a:r>
            <a:r>
              <a:rPr>
                <a:solidFill>
                  <a:srgbClr val="000000"/>
                </a:solidFill>
                <a:uFill>
                  <a:solidFill>
                    <a:srgbClr val="FF2600"/>
                  </a:solidFill>
                </a:uFill>
              </a:rPr>
              <a:t>Purkinje</a:t>
            </a:r>
            <a:r>
              <a:rPr>
                <a:solidFill>
                  <a:srgbClr val="000000"/>
                </a:solidFill>
              </a:rPr>
              <a:t>’s</a:t>
            </a:r>
            <a:r>
              <a:t> thesis (1823);</a:t>
            </a:r>
          </a:p>
          <a:p>
            <a:pPr marL="384175" indent="-342900">
              <a:buClr>
                <a:srgbClr val="000000"/>
              </a:buClr>
              <a:buSzPct val="75000"/>
              <a:buFontTx/>
              <a:buAutoNum type="alphaLcPeriod" startAt="1"/>
              <a:defRPr sz="1800">
                <a:latin typeface="Gill Sans"/>
                <a:ea typeface="Gill Sans"/>
                <a:cs typeface="Gill Sans"/>
                <a:sym typeface="Gill Sans"/>
              </a:defRPr>
            </a:pPr>
            <a:r>
              <a:t>Sir Francis </a:t>
            </a:r>
            <a:r>
              <a:rPr>
                <a:solidFill>
                  <a:srgbClr val="FF2600"/>
                </a:solidFill>
              </a:rPr>
              <a:t>Galton</a:t>
            </a:r>
            <a:r>
              <a:t>: minutiae (1892);</a:t>
            </a:r>
            <a:endParaRPr sz="1600"/>
          </a:p>
          <a:p>
            <a:pPr marL="384175" indent="-342900">
              <a:buClr>
                <a:srgbClr val="000000"/>
              </a:buClr>
              <a:buSzPct val="75000"/>
              <a:buFontTx/>
              <a:buAutoNum type="alphaLcPeriod" startAt="1"/>
              <a:defRPr sz="1800">
                <a:latin typeface="Gill Sans"/>
                <a:ea typeface="Gill Sans"/>
                <a:cs typeface="Gill Sans"/>
                <a:sym typeface="Gill Sans"/>
              </a:defRPr>
            </a:pPr>
            <a:r>
              <a:t>Edward Henry: </a:t>
            </a:r>
            <a:r>
              <a:rPr>
                <a:solidFill>
                  <a:srgbClr val="FF2600"/>
                </a:solidFill>
              </a:rPr>
              <a:t>Henry</a:t>
            </a:r>
            <a:r>
              <a:t> classification (1899) </a:t>
            </a:r>
          </a:p>
        </p:txBody>
      </p:sp>
      <p:pic>
        <p:nvPicPr>
          <p:cNvPr id="240" name="image.png" descr="image.png"/>
          <p:cNvPicPr>
            <a:picLocks noChangeAspect="1"/>
          </p:cNvPicPr>
          <p:nvPr/>
        </p:nvPicPr>
        <p:blipFill>
          <a:blip r:embed="rId3">
            <a:extLst/>
          </a:blip>
          <a:stretch>
            <a:fillRect/>
          </a:stretch>
        </p:blipFill>
        <p:spPr>
          <a:xfrm>
            <a:off x="942230" y="1592889"/>
            <a:ext cx="4667539" cy="4590223"/>
          </a:xfrm>
          <a:prstGeom prst="rect">
            <a:avLst/>
          </a:prstGeom>
          <a:ln w="12700">
            <a:miter lim="400000"/>
          </a:ln>
        </p:spPr>
      </p:pic>
      <p:pic>
        <p:nvPicPr>
          <p:cNvPr id="241" name="Content Placeholder 3" descr="Content Placeholder 3"/>
          <p:cNvPicPr>
            <a:picLocks noChangeAspect="1"/>
          </p:cNvPicPr>
          <p:nvPr/>
        </p:nvPicPr>
        <p:blipFill>
          <a:blip r:embed="rId4">
            <a:extLst/>
          </a:blip>
          <a:stretch>
            <a:fillRect/>
          </a:stretch>
        </p:blipFill>
        <p:spPr>
          <a:xfrm>
            <a:off x="6217199" y="4319080"/>
            <a:ext cx="2196245" cy="1800920"/>
          </a:xfrm>
          <a:prstGeom prst="rect">
            <a:avLst/>
          </a:prstGeom>
          <a:ln w="12700">
            <a:miter lim="400000"/>
          </a:ln>
        </p:spPr>
      </p:pic>
      <p:sp>
        <p:nvSpPr>
          <p:cNvPr id="242" name="Scientific Fingerprint studies"/>
          <p:cNvSpPr txBox="1"/>
          <p:nvPr>
            <p:ph type="title"/>
          </p:nvPr>
        </p:nvSpPr>
        <p:spPr>
          <a:xfrm>
            <a:off x="575999" y="207035"/>
            <a:ext cx="11041202" cy="1152002"/>
          </a:xfrm>
          <a:prstGeom prst="rect">
            <a:avLst/>
          </a:prstGeom>
        </p:spPr>
        <p:txBody>
          <a:bodyPr/>
          <a:lstStyle/>
          <a:p>
            <a:pPr/>
            <a:r>
              <a:t>Scientific Fingerprint studies</a:t>
            </a:r>
          </a:p>
        </p:txBody>
      </p:sp>
      <p:pic>
        <p:nvPicPr>
          <p:cNvPr id="243" name="Picture 4" descr="Picture 4"/>
          <p:cNvPicPr>
            <a:picLocks noChangeAspect="1"/>
          </p:cNvPicPr>
          <p:nvPr/>
        </p:nvPicPr>
        <p:blipFill>
          <a:blip r:embed="rId5">
            <a:extLst/>
          </a:blip>
          <a:stretch>
            <a:fillRect/>
          </a:stretch>
        </p:blipFill>
        <p:spPr>
          <a:xfrm>
            <a:off x="8917199" y="4382191"/>
            <a:ext cx="2401226" cy="180092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Content Placeholder 2"/>
          <p:cNvSpPr txBox="1"/>
          <p:nvPr>
            <p:ph type="body" idx="1"/>
          </p:nvPr>
        </p:nvSpPr>
        <p:spPr>
          <a:xfrm>
            <a:off x="575999" y="1656000"/>
            <a:ext cx="9385298" cy="4464001"/>
          </a:xfrm>
          <a:prstGeom prst="rect">
            <a:avLst/>
          </a:prstGeom>
        </p:spPr>
        <p:txBody>
          <a:bodyPr/>
          <a:lstStyle/>
          <a:p>
            <a:pPr/>
            <a:r>
              <a:t>C</a:t>
            </a:r>
            <a:r>
              <a:t>ontrast stretching, Histogram normalization (e.g. standard </a:t>
            </a:r>
            <a:r>
              <a:rPr>
                <a:latin typeface="Symbol"/>
                <a:ea typeface="Symbol"/>
                <a:cs typeface="Symbol"/>
                <a:sym typeface="Symbol"/>
              </a:rPr>
              <a:t>m, s)</a:t>
            </a:r>
          </a:p>
        </p:txBody>
      </p:sp>
      <p:sp>
        <p:nvSpPr>
          <p:cNvPr id="587" name="Enhancement: normalization"/>
          <p:cNvSpPr txBox="1"/>
          <p:nvPr>
            <p:ph type="title"/>
          </p:nvPr>
        </p:nvSpPr>
        <p:spPr>
          <a:xfrm>
            <a:off x="575999" y="207035"/>
            <a:ext cx="11041202" cy="1152002"/>
          </a:xfrm>
          <a:prstGeom prst="rect">
            <a:avLst/>
          </a:prstGeom>
        </p:spPr>
        <p:txBody>
          <a:bodyPr/>
          <a:lstStyle/>
          <a:p>
            <a:pPr/>
            <a:r>
              <a:t>Enhancement: </a:t>
            </a:r>
            <a:r>
              <a:t>global enhancement</a:t>
            </a:r>
          </a:p>
        </p:txBody>
      </p:sp>
      <p:pic>
        <p:nvPicPr>
          <p:cNvPr id="588" name="image.png" descr="image.png"/>
          <p:cNvPicPr>
            <a:picLocks noChangeAspect="1"/>
          </p:cNvPicPr>
          <p:nvPr/>
        </p:nvPicPr>
        <p:blipFill>
          <a:blip r:embed="rId2">
            <a:extLst/>
          </a:blip>
          <a:stretch>
            <a:fillRect/>
          </a:stretch>
        </p:blipFill>
        <p:spPr>
          <a:xfrm>
            <a:off x="2104583" y="2254098"/>
            <a:ext cx="7982834" cy="3719987"/>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591"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Content Placeholder 3"/>
          <p:cNvSpPr txBox="1"/>
          <p:nvPr>
            <p:ph type="body" sz="half" idx="1"/>
          </p:nvPr>
        </p:nvSpPr>
        <p:spPr>
          <a:xfrm>
            <a:off x="575999" y="1656000"/>
            <a:ext cx="5400002" cy="4464001"/>
          </a:xfrm>
          <a:prstGeom prst="rect">
            <a:avLst/>
          </a:prstGeom>
        </p:spPr>
        <p:txBody>
          <a:bodyPr/>
          <a:lstStyle/>
          <a:p>
            <a:pPr>
              <a:lnSpc>
                <a:spcPct val="80000"/>
              </a:lnSpc>
              <a:defRPr sz="1600"/>
            </a:pPr>
            <a:r>
              <a:t>In </a:t>
            </a:r>
            <a:r>
              <a:rPr>
                <a:solidFill>
                  <a:srgbClr val="FF0000"/>
                </a:solidFill>
              </a:rPr>
              <a:t>contextual filtering</a:t>
            </a:r>
            <a:r>
              <a:t>, the filter characteristics change according to the local context. </a:t>
            </a:r>
          </a:p>
          <a:p>
            <a:pPr>
              <a:lnSpc>
                <a:spcPct val="80000"/>
              </a:lnSpc>
              <a:defRPr sz="1600"/>
            </a:pPr>
            <a:r>
              <a:t>In FP enhancement, the context is defined by the </a:t>
            </a:r>
            <a:r>
              <a:rPr>
                <a:solidFill>
                  <a:srgbClr val="FF0000"/>
                </a:solidFill>
              </a:rPr>
              <a:t>local ridge orientation and local ridge frequency</a:t>
            </a:r>
            <a:r>
              <a:t>. </a:t>
            </a:r>
          </a:p>
          <a:p>
            <a:pPr>
              <a:lnSpc>
                <a:spcPct val="80000"/>
              </a:lnSpc>
              <a:defRPr sz="1600"/>
            </a:pPr>
            <a:r>
              <a:t>An appropriate </a:t>
            </a:r>
            <a:r>
              <a:rPr>
                <a:solidFill>
                  <a:srgbClr val="FF0000"/>
                </a:solidFill>
              </a:rPr>
              <a:t>matched filte</a:t>
            </a:r>
            <a:r>
              <a:t>r that is tuned to the local ridge frequency and orientation can efficiently remove the undesired noise and preserve the true ridge and valley structure. </a:t>
            </a:r>
          </a:p>
          <a:p>
            <a:pPr>
              <a:lnSpc>
                <a:spcPct val="80000"/>
              </a:lnSpc>
              <a:defRPr sz="1600"/>
            </a:pPr>
            <a:r>
              <a:t>The intended behaviour : </a:t>
            </a:r>
          </a:p>
          <a:p>
            <a:pPr lvl="1" marL="914400" indent="-457200">
              <a:lnSpc>
                <a:spcPct val="80000"/>
              </a:lnSpc>
              <a:spcBef>
                <a:spcPts val="500"/>
              </a:spcBef>
              <a:buFontTx/>
              <a:buAutoNum type="arabicParenR" startAt="1"/>
              <a:defRPr sz="1600"/>
            </a:pPr>
            <a:r>
              <a:t>provide </a:t>
            </a:r>
            <a:r>
              <a:rPr>
                <a:solidFill>
                  <a:srgbClr val="FF0000"/>
                </a:solidFill>
              </a:rPr>
              <a:t>a low-pass (averaging) effect along the ridge direction </a:t>
            </a:r>
            <a:r>
              <a:t>with the aim of linking small gaps and filling impurities due to pores or noise; </a:t>
            </a:r>
          </a:p>
          <a:p>
            <a:pPr lvl="1" marL="914400" indent="-457200">
              <a:lnSpc>
                <a:spcPct val="80000"/>
              </a:lnSpc>
              <a:spcBef>
                <a:spcPts val="500"/>
              </a:spcBef>
              <a:buFontTx/>
              <a:buAutoNum type="arabicParenR" startAt="1"/>
              <a:defRPr sz="1600"/>
            </a:pPr>
            <a:r>
              <a:t>perform </a:t>
            </a:r>
            <a:r>
              <a:rPr>
                <a:solidFill>
                  <a:srgbClr val="FF0000"/>
                </a:solidFill>
              </a:rPr>
              <a:t>a bandpass (differentiating) effect in the direction orthogonal to the ridges </a:t>
            </a:r>
            <a:r>
              <a:t>to increase the discrimination between ridges and valleys and to separate parallel linked ridges. </a:t>
            </a:r>
          </a:p>
          <a:p>
            <a:pPr>
              <a:lnSpc>
                <a:spcPct val="80000"/>
              </a:lnSpc>
              <a:defRPr sz="1600">
                <a:solidFill>
                  <a:srgbClr val="FF0000"/>
                </a:solidFill>
              </a:defRPr>
            </a:pPr>
            <a:r>
              <a:t>Using a bank of frequency and orientation selective </a:t>
            </a:r>
            <a:r>
              <a:rPr b="1"/>
              <a:t>Gabor</a:t>
            </a:r>
            <a:r>
              <a:t> filters</a:t>
            </a:r>
          </a:p>
        </p:txBody>
      </p:sp>
      <p:pic>
        <p:nvPicPr>
          <p:cNvPr id="593" name="Content Placeholder 9" descr="Content Placeholder 9"/>
          <p:cNvPicPr>
            <a:picLocks noChangeAspect="1"/>
          </p:cNvPicPr>
          <p:nvPr/>
        </p:nvPicPr>
        <p:blipFill>
          <a:blip r:embed="rId2">
            <a:extLst/>
          </a:blip>
          <a:stretch>
            <a:fillRect/>
          </a:stretch>
        </p:blipFill>
        <p:spPr>
          <a:xfrm>
            <a:off x="6379233" y="3307315"/>
            <a:ext cx="5449109" cy="2216830"/>
          </a:xfrm>
          <a:prstGeom prst="rect">
            <a:avLst/>
          </a:prstGeom>
          <a:ln w="12700">
            <a:miter lim="400000"/>
          </a:ln>
        </p:spPr>
      </p:pic>
      <p:sp>
        <p:nvSpPr>
          <p:cNvPr id="594" name="Title 5"/>
          <p:cNvSpPr txBox="1"/>
          <p:nvPr>
            <p:ph type="title"/>
          </p:nvPr>
        </p:nvSpPr>
        <p:spPr>
          <a:xfrm>
            <a:off x="575999" y="207035"/>
            <a:ext cx="11041202" cy="1152002"/>
          </a:xfrm>
          <a:prstGeom prst="rect">
            <a:avLst/>
          </a:prstGeom>
        </p:spPr>
        <p:txBody>
          <a:bodyPr/>
          <a:lstStyle/>
          <a:p>
            <a:pPr/>
            <a:r>
              <a:t>Enhancement: local adaptive/matched filtering</a:t>
            </a:r>
          </a:p>
        </p:txBody>
      </p:sp>
      <p:pic>
        <p:nvPicPr>
          <p:cNvPr id="595" name="Picture 10" descr="Picture 10"/>
          <p:cNvPicPr>
            <a:picLocks noChangeAspect="1"/>
          </p:cNvPicPr>
          <p:nvPr/>
        </p:nvPicPr>
        <p:blipFill>
          <a:blip r:embed="rId3">
            <a:extLst/>
          </a:blip>
          <a:stretch>
            <a:fillRect/>
          </a:stretch>
        </p:blipFill>
        <p:spPr>
          <a:xfrm>
            <a:off x="6507828" y="2076076"/>
            <a:ext cx="4940102" cy="89392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7" name="Content Placeholder 1"/>
          <p:cNvSpPr txBox="1"/>
          <p:nvPr>
            <p:ph type="body" idx="1"/>
          </p:nvPr>
        </p:nvSpPr>
        <p:spPr>
          <a:xfrm>
            <a:off x="575999" y="1656000"/>
            <a:ext cx="11041202" cy="4464001"/>
          </a:xfrm>
          <a:prstGeom prst="rect">
            <a:avLst/>
          </a:prstGeom>
        </p:spPr>
        <p:txBody>
          <a:bodyPr/>
          <a:lstStyle/>
          <a:p>
            <a:pPr/>
          </a:p>
        </p:txBody>
      </p:sp>
      <p:sp>
        <p:nvSpPr>
          <p:cNvPr id="598" name="Enhancement"/>
          <p:cNvSpPr txBox="1"/>
          <p:nvPr>
            <p:ph type="title"/>
          </p:nvPr>
        </p:nvSpPr>
        <p:spPr>
          <a:xfrm>
            <a:off x="575999" y="207035"/>
            <a:ext cx="11041202" cy="1152002"/>
          </a:xfrm>
          <a:prstGeom prst="rect">
            <a:avLst/>
          </a:prstGeom>
        </p:spPr>
        <p:txBody>
          <a:bodyPr/>
          <a:lstStyle/>
          <a:p>
            <a:pPr/>
            <a:r>
              <a:t>Enhancement</a:t>
            </a:r>
            <a:r>
              <a:t>: local adaptive filtering</a:t>
            </a:r>
          </a:p>
        </p:txBody>
      </p:sp>
      <p:sp>
        <p:nvSpPr>
          <p:cNvPr id="599" name="Using a bank of frequency and orientation selective filters"/>
          <p:cNvSpPr txBox="1"/>
          <p:nvPr/>
        </p:nvSpPr>
        <p:spPr>
          <a:xfrm>
            <a:off x="2007802" y="1153506"/>
            <a:ext cx="6568481" cy="35999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000"/>
            </a:lvl1pPr>
          </a:lstStyle>
          <a:p>
            <a:pPr/>
            <a:r>
              <a:t>Using a bank of frequency and orientation selective filters</a:t>
            </a:r>
          </a:p>
        </p:txBody>
      </p:sp>
      <p:pic>
        <p:nvPicPr>
          <p:cNvPr id="600" name="image.png" descr="image.png"/>
          <p:cNvPicPr>
            <a:picLocks noChangeAspect="1"/>
          </p:cNvPicPr>
          <p:nvPr/>
        </p:nvPicPr>
        <p:blipFill>
          <a:blip r:embed="rId2">
            <a:extLst/>
          </a:blip>
          <a:stretch>
            <a:fillRect/>
          </a:stretch>
        </p:blipFill>
        <p:spPr>
          <a:xfrm>
            <a:off x="1567212" y="2356761"/>
            <a:ext cx="3962401" cy="654052"/>
          </a:xfrm>
          <a:prstGeom prst="rect">
            <a:avLst/>
          </a:prstGeom>
          <a:ln w="12700">
            <a:miter lim="400000"/>
          </a:ln>
        </p:spPr>
      </p:pic>
      <p:pic>
        <p:nvPicPr>
          <p:cNvPr id="601" name="image.png" descr="image.png"/>
          <p:cNvPicPr>
            <a:picLocks noChangeAspect="1"/>
          </p:cNvPicPr>
          <p:nvPr/>
        </p:nvPicPr>
        <p:blipFill>
          <a:blip r:embed="rId3">
            <a:extLst/>
          </a:blip>
          <a:stretch>
            <a:fillRect/>
          </a:stretch>
        </p:blipFill>
        <p:spPr>
          <a:xfrm>
            <a:off x="6969868" y="1635125"/>
            <a:ext cx="4533901" cy="4962525"/>
          </a:xfrm>
          <a:prstGeom prst="rect">
            <a:avLst/>
          </a:prstGeom>
          <a:ln w="12700">
            <a:miter lim="400000"/>
          </a:ln>
        </p:spPr>
      </p:pic>
      <p:pic>
        <p:nvPicPr>
          <p:cNvPr id="602" name="image.png" descr="image.png"/>
          <p:cNvPicPr>
            <a:picLocks noChangeAspect="1"/>
          </p:cNvPicPr>
          <p:nvPr/>
        </p:nvPicPr>
        <p:blipFill>
          <a:blip r:embed="rId4">
            <a:extLst/>
          </a:blip>
          <a:stretch>
            <a:fillRect/>
          </a:stretch>
        </p:blipFill>
        <p:spPr>
          <a:xfrm>
            <a:off x="1567212" y="3653526"/>
            <a:ext cx="4000503" cy="2335215"/>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Content Placeholder 1"/>
          <p:cNvSpPr txBox="1"/>
          <p:nvPr>
            <p:ph type="body" idx="1"/>
          </p:nvPr>
        </p:nvSpPr>
        <p:spPr>
          <a:xfrm>
            <a:off x="575999" y="1656000"/>
            <a:ext cx="11041202" cy="4464001"/>
          </a:xfrm>
          <a:prstGeom prst="rect">
            <a:avLst/>
          </a:prstGeom>
        </p:spPr>
        <p:txBody>
          <a:bodyPr/>
          <a:lstStyle/>
          <a:p>
            <a:pPr/>
          </a:p>
        </p:txBody>
      </p:sp>
      <p:sp>
        <p:nvSpPr>
          <p:cNvPr id="605" name="Gabor Filters"/>
          <p:cNvSpPr txBox="1"/>
          <p:nvPr>
            <p:ph type="title"/>
          </p:nvPr>
        </p:nvSpPr>
        <p:spPr>
          <a:xfrm>
            <a:off x="575999" y="207035"/>
            <a:ext cx="11041202" cy="1152002"/>
          </a:xfrm>
          <a:prstGeom prst="rect">
            <a:avLst/>
          </a:prstGeom>
        </p:spPr>
        <p:txBody>
          <a:bodyPr/>
          <a:lstStyle/>
          <a:p>
            <a:pPr/>
            <a:r>
              <a:t>FP enhancement using bank of </a:t>
            </a:r>
            <a:r>
              <a:t>Gabor Filters</a:t>
            </a:r>
          </a:p>
        </p:txBody>
      </p:sp>
      <p:pic>
        <p:nvPicPr>
          <p:cNvPr id="606" name="Picture 2" descr="Picture 2"/>
          <p:cNvPicPr>
            <a:picLocks noChangeAspect="1"/>
          </p:cNvPicPr>
          <p:nvPr/>
        </p:nvPicPr>
        <p:blipFill>
          <a:blip r:embed="rId2">
            <a:extLst/>
          </a:blip>
          <a:stretch>
            <a:fillRect/>
          </a:stretch>
        </p:blipFill>
        <p:spPr>
          <a:xfrm>
            <a:off x="407965" y="1075391"/>
            <a:ext cx="5718755" cy="2580666"/>
          </a:xfrm>
          <a:prstGeom prst="rect">
            <a:avLst/>
          </a:prstGeom>
          <a:ln w="12700">
            <a:miter lim="400000"/>
          </a:ln>
        </p:spPr>
      </p:pic>
      <p:pic>
        <p:nvPicPr>
          <p:cNvPr id="607" name="image.png" descr="image.png"/>
          <p:cNvPicPr>
            <a:picLocks noChangeAspect="1"/>
          </p:cNvPicPr>
          <p:nvPr/>
        </p:nvPicPr>
        <p:blipFill>
          <a:blip r:embed="rId3">
            <a:extLst/>
          </a:blip>
          <a:stretch>
            <a:fillRect/>
          </a:stretch>
        </p:blipFill>
        <p:spPr>
          <a:xfrm>
            <a:off x="1320880" y="3545764"/>
            <a:ext cx="4461357" cy="2690958"/>
          </a:xfrm>
          <a:prstGeom prst="rect">
            <a:avLst/>
          </a:prstGeom>
          <a:ln w="12700">
            <a:miter lim="400000"/>
          </a:ln>
        </p:spPr>
      </p:pic>
      <p:pic>
        <p:nvPicPr>
          <p:cNvPr id="608" name="Picture 3" descr="Picture 3"/>
          <p:cNvPicPr>
            <a:picLocks noChangeAspect="1"/>
          </p:cNvPicPr>
          <p:nvPr/>
        </p:nvPicPr>
        <p:blipFill>
          <a:blip r:embed="rId4">
            <a:extLst/>
          </a:blip>
          <a:stretch>
            <a:fillRect/>
          </a:stretch>
        </p:blipFill>
        <p:spPr>
          <a:xfrm>
            <a:off x="6294754" y="1846354"/>
            <a:ext cx="5079699" cy="3908987"/>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0" name="Content Placeholder 2"/>
          <p:cNvSpPr txBox="1"/>
          <p:nvPr>
            <p:ph type="body" idx="1"/>
          </p:nvPr>
        </p:nvSpPr>
        <p:spPr>
          <a:xfrm>
            <a:off x="575999" y="1656000"/>
            <a:ext cx="11041202" cy="4464001"/>
          </a:xfrm>
          <a:prstGeom prst="rect">
            <a:avLst/>
          </a:prstGeom>
        </p:spPr>
        <p:txBody>
          <a:bodyPr/>
          <a:lstStyle/>
          <a:p>
            <a:pPr/>
          </a:p>
        </p:txBody>
      </p:sp>
      <p:sp>
        <p:nvSpPr>
          <p:cNvPr id="611" name="Title 1"/>
          <p:cNvSpPr txBox="1"/>
          <p:nvPr>
            <p:ph type="title"/>
          </p:nvPr>
        </p:nvSpPr>
        <p:spPr>
          <a:xfrm>
            <a:off x="575999" y="207035"/>
            <a:ext cx="11041202" cy="1152002"/>
          </a:xfrm>
          <a:prstGeom prst="rect">
            <a:avLst/>
          </a:prstGeom>
        </p:spPr>
        <p:txBody>
          <a:bodyPr/>
          <a:lstStyle/>
          <a:p>
            <a:pPr/>
          </a:p>
        </p:txBody>
      </p:sp>
      <p:pic>
        <p:nvPicPr>
          <p:cNvPr id="612" name="image.png" descr="image.png"/>
          <p:cNvPicPr>
            <a:picLocks noChangeAspect="1"/>
          </p:cNvPicPr>
          <p:nvPr/>
        </p:nvPicPr>
        <p:blipFill>
          <a:blip r:embed="rId2">
            <a:extLst/>
          </a:blip>
          <a:stretch>
            <a:fillRect/>
          </a:stretch>
        </p:blipFill>
        <p:spPr>
          <a:xfrm>
            <a:off x="3538537" y="119062"/>
            <a:ext cx="5114927" cy="661987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4" name="Content Placeholder 1"/>
          <p:cNvSpPr txBox="1"/>
          <p:nvPr>
            <p:ph type="body" idx="1"/>
          </p:nvPr>
        </p:nvSpPr>
        <p:spPr>
          <a:xfrm>
            <a:off x="575999" y="1656000"/>
            <a:ext cx="11041202" cy="4464001"/>
          </a:xfrm>
          <a:prstGeom prst="rect">
            <a:avLst/>
          </a:prstGeom>
        </p:spPr>
        <p:txBody>
          <a:bodyPr/>
          <a:lstStyle/>
          <a:p>
            <a:pPr/>
          </a:p>
        </p:txBody>
      </p:sp>
      <p:sp>
        <p:nvSpPr>
          <p:cNvPr id="615" name="Enhancement: examples"/>
          <p:cNvSpPr txBox="1"/>
          <p:nvPr>
            <p:ph type="title"/>
          </p:nvPr>
        </p:nvSpPr>
        <p:spPr>
          <a:xfrm>
            <a:off x="575999" y="207035"/>
            <a:ext cx="11041202" cy="1152002"/>
          </a:xfrm>
          <a:prstGeom prst="rect">
            <a:avLst/>
          </a:prstGeom>
        </p:spPr>
        <p:txBody>
          <a:bodyPr/>
          <a:lstStyle/>
          <a:p>
            <a:pPr/>
            <a:r>
              <a:t>Enhancement: examples</a:t>
            </a:r>
          </a:p>
        </p:txBody>
      </p:sp>
      <p:pic>
        <p:nvPicPr>
          <p:cNvPr id="616" name="image.png" descr="image.png"/>
          <p:cNvPicPr>
            <a:picLocks noChangeAspect="1"/>
          </p:cNvPicPr>
          <p:nvPr/>
        </p:nvPicPr>
        <p:blipFill>
          <a:blip r:embed="rId2">
            <a:extLst/>
          </a:blip>
          <a:stretch>
            <a:fillRect/>
          </a:stretch>
        </p:blipFill>
        <p:spPr>
          <a:xfrm>
            <a:off x="1828800" y="1752600"/>
            <a:ext cx="8382000" cy="407193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8" name="Content Placeholder 1"/>
          <p:cNvSpPr txBox="1"/>
          <p:nvPr>
            <p:ph type="body" idx="1"/>
          </p:nvPr>
        </p:nvSpPr>
        <p:spPr>
          <a:xfrm>
            <a:off x="575999" y="1656000"/>
            <a:ext cx="11041202" cy="4464001"/>
          </a:xfrm>
          <a:prstGeom prst="rect">
            <a:avLst/>
          </a:prstGeom>
        </p:spPr>
        <p:txBody>
          <a:bodyPr/>
          <a:lstStyle/>
          <a:p>
            <a:pPr/>
          </a:p>
        </p:txBody>
      </p:sp>
      <p:sp>
        <p:nvSpPr>
          <p:cNvPr id="619" name="Enhancement: examples"/>
          <p:cNvSpPr txBox="1"/>
          <p:nvPr>
            <p:ph type="title"/>
          </p:nvPr>
        </p:nvSpPr>
        <p:spPr>
          <a:xfrm>
            <a:off x="575999" y="207035"/>
            <a:ext cx="11041202" cy="1152002"/>
          </a:xfrm>
          <a:prstGeom prst="rect">
            <a:avLst/>
          </a:prstGeom>
        </p:spPr>
        <p:txBody>
          <a:bodyPr/>
          <a:lstStyle/>
          <a:p>
            <a:pPr/>
            <a:r>
              <a:t>Enhancement: examples</a:t>
            </a:r>
          </a:p>
        </p:txBody>
      </p:sp>
      <p:pic>
        <p:nvPicPr>
          <p:cNvPr id="620" name="Image" descr="Image"/>
          <p:cNvPicPr>
            <a:picLocks noChangeAspect="1"/>
          </p:cNvPicPr>
          <p:nvPr/>
        </p:nvPicPr>
        <p:blipFill>
          <a:blip r:embed="rId2">
            <a:extLst/>
          </a:blip>
          <a:stretch>
            <a:fillRect/>
          </a:stretch>
        </p:blipFill>
        <p:spPr>
          <a:xfrm>
            <a:off x="2391608" y="1382584"/>
            <a:ext cx="7408785" cy="4890179"/>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623" name="Title 1"/>
          <p:cNvSpPr txBox="1"/>
          <p:nvPr>
            <p:ph type="title"/>
          </p:nvPr>
        </p:nvSpPr>
        <p:spPr>
          <a:xfrm>
            <a:off x="575998" y="1799999"/>
            <a:ext cx="6096525" cy="2386802"/>
          </a:xfrm>
          <a:prstGeom prst="rect">
            <a:avLst/>
          </a:prstGeom>
        </p:spPr>
        <p:txBody>
          <a:bodyPr/>
          <a:lstStyle/>
          <a:p>
            <a:pPr/>
            <a:r>
              <a:t>Fingerprint Compression</a:t>
            </a:r>
          </a:p>
        </p:txBody>
      </p:sp>
      <p:sp>
        <p:nvSpPr>
          <p:cNvPr id="624" name="Text Placeholder 2"/>
          <p:cNvSpPr txBox="1"/>
          <p:nvPr>
            <p:ph type="body" sz="quarter" idx="1"/>
          </p:nvPr>
        </p:nvSpPr>
        <p:spPr>
          <a:xfrm>
            <a:off x="575999" y="4359600"/>
            <a:ext cx="6096264" cy="1501201"/>
          </a:xfrm>
          <a:prstGeom prst="rect">
            <a:avLst/>
          </a:prstGeom>
        </p:spPr>
        <p:txBody>
          <a:bodyPr/>
          <a:lstStyle/>
          <a:p>
            <a:pPr/>
          </a:p>
        </p:txBody>
      </p:sp>
      <p:sp>
        <p:nvSpPr>
          <p:cNvPr id="625"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6"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627" name="Picture Placeholder 6" descr="Picture Placeholder 6"/>
          <p:cNvPicPr>
            <a:picLocks noChangeAspect="1"/>
          </p:cNvPicPr>
          <p:nvPr>
            <p:ph type="pic" idx="14"/>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Content Placeholder 2"/>
          <p:cNvSpPr txBox="1"/>
          <p:nvPr>
            <p:ph type="body" sz="half" idx="1"/>
          </p:nvPr>
        </p:nvSpPr>
        <p:spPr>
          <a:xfrm>
            <a:off x="296332" y="1656000"/>
            <a:ext cx="6375401" cy="4464001"/>
          </a:xfrm>
          <a:prstGeom prst="rect">
            <a:avLst/>
          </a:prstGeom>
        </p:spPr>
        <p:txBody>
          <a:bodyPr/>
          <a:lstStyle/>
          <a:p>
            <a:pPr marL="571500" indent="-342900">
              <a:buClr>
                <a:srgbClr val="000000"/>
              </a:buClr>
              <a:defRPr sz="2000"/>
            </a:pPr>
            <a:r>
              <a:t>IAFIS (FBI,1995): 200 million FP cards (10 fingers)</a:t>
            </a:r>
            <a:endParaRPr sz="2200"/>
          </a:p>
          <a:p>
            <a:pPr marL="571500" indent="-342900">
              <a:buClr>
                <a:srgbClr val="000000"/>
              </a:buClr>
              <a:defRPr sz="2000"/>
            </a:pPr>
            <a:r>
              <a:t>Each FP cars scanned at 500dpi: 10MByte</a:t>
            </a:r>
            <a:endParaRPr sz="2200"/>
          </a:p>
          <a:p>
            <a:pPr marL="571500" indent="-342900">
              <a:buClr>
                <a:srgbClr val="000000"/>
              </a:buClr>
              <a:defRPr sz="2000"/>
            </a:pPr>
            <a:r>
              <a:t>Making 2000 Terabyte in total (1995)</a:t>
            </a:r>
            <a:endParaRPr sz="2200"/>
          </a:p>
          <a:p>
            <a:pPr marL="571500" indent="-342900">
              <a:buClr>
                <a:srgbClr val="000000"/>
              </a:buClr>
              <a:defRPr sz="2000"/>
            </a:pPr>
            <a:r>
              <a:t>Adding 30.000-50.000 cards A DAY!</a:t>
            </a:r>
            <a:endParaRPr sz="2200"/>
          </a:p>
          <a:p>
            <a:pPr marL="0" indent="228600">
              <a:buSzTx/>
              <a:buNone/>
              <a:defRPr sz="2000"/>
            </a:pPr>
          </a:p>
          <a:p>
            <a:pPr marL="0" indent="228600">
              <a:buSzTx/>
              <a:buNone/>
              <a:defRPr sz="2000"/>
            </a:pPr>
            <a:r>
              <a:t>Need for compression!</a:t>
            </a:r>
            <a:endParaRPr sz="2200"/>
          </a:p>
          <a:p>
            <a:pPr marL="0" indent="228600">
              <a:buSzTx/>
              <a:buNone/>
              <a:defRPr sz="2000"/>
            </a:pPr>
          </a:p>
          <a:p>
            <a:pPr marL="0" indent="228600">
              <a:buSzTx/>
              <a:buNone/>
              <a:defRPr sz="2000"/>
            </a:pPr>
            <a:r>
              <a:t>Wavelet Scalar Quantization (WSQ) LOSSY compression (</a:t>
            </a:r>
            <a:r>
              <a:rPr sz="2200"/>
              <a:t>FBI standard for the compression of 500 dpi fingerprint images)</a:t>
            </a:r>
          </a:p>
        </p:txBody>
      </p:sp>
      <p:sp>
        <p:nvSpPr>
          <p:cNvPr id="630" name="Fingerprint Image Compression"/>
          <p:cNvSpPr txBox="1"/>
          <p:nvPr>
            <p:ph type="title"/>
          </p:nvPr>
        </p:nvSpPr>
        <p:spPr>
          <a:xfrm>
            <a:off x="575999" y="207035"/>
            <a:ext cx="11041202" cy="1152002"/>
          </a:xfrm>
          <a:prstGeom prst="rect">
            <a:avLst/>
          </a:prstGeom>
        </p:spPr>
        <p:txBody>
          <a:bodyPr/>
          <a:lstStyle/>
          <a:p>
            <a:pPr/>
            <a:r>
              <a:t>Fingerprint Image Compression</a:t>
            </a:r>
          </a:p>
        </p:txBody>
      </p:sp>
      <p:pic>
        <p:nvPicPr>
          <p:cNvPr id="631" name="image.png" descr="image.png"/>
          <p:cNvPicPr>
            <a:picLocks noChangeAspect="1"/>
          </p:cNvPicPr>
          <p:nvPr/>
        </p:nvPicPr>
        <p:blipFill>
          <a:blip r:embed="rId2">
            <a:extLst/>
          </a:blip>
          <a:stretch>
            <a:fillRect/>
          </a:stretch>
        </p:blipFill>
        <p:spPr>
          <a:xfrm>
            <a:off x="7153294" y="2115229"/>
            <a:ext cx="3527812" cy="368867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Footer Placeholder 1"/>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634" name="Slide Number Placeholder 2"/>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5" name="Content Placeholder 3"/>
          <p:cNvSpPr txBox="1"/>
          <p:nvPr>
            <p:ph type="body" sz="half" idx="1"/>
          </p:nvPr>
        </p:nvSpPr>
        <p:spPr>
          <a:xfrm>
            <a:off x="575999" y="1656000"/>
            <a:ext cx="5400002" cy="4464001"/>
          </a:xfrm>
          <a:prstGeom prst="rect">
            <a:avLst/>
          </a:prstGeom>
        </p:spPr>
        <p:txBody>
          <a:bodyPr/>
          <a:lstStyle/>
          <a:p>
            <a:pPr marL="457200" indent="-457200">
              <a:lnSpc>
                <a:spcPct val="80000"/>
              </a:lnSpc>
              <a:buFontTx/>
              <a:buAutoNum type="alphaLcPeriod" startAt="1"/>
              <a:defRPr sz="2000"/>
            </a:pPr>
            <a:r>
              <a:t>the central section of a fingerprint image scanned at 500 dpi resolution </a:t>
            </a:r>
          </a:p>
          <a:p>
            <a:pPr marL="457200" indent="-457200">
              <a:lnSpc>
                <a:spcPct val="80000"/>
              </a:lnSpc>
              <a:buFontTx/>
              <a:buAutoNum type="alphaLcPeriod" startAt="1"/>
              <a:defRPr sz="2000"/>
            </a:pPr>
            <a:r>
              <a:t>the marked portion of the image in a) </a:t>
            </a:r>
          </a:p>
          <a:p>
            <a:pPr marL="457200" indent="-457200">
              <a:lnSpc>
                <a:spcPct val="80000"/>
              </a:lnSpc>
              <a:buFontTx/>
              <a:buAutoNum type="alphaLcPeriod" startAt="1"/>
              <a:defRPr sz="2000"/>
            </a:pPr>
            <a:r>
              <a:t>the marked portion of the image in a) after the image was compressed using JPEG</a:t>
            </a:r>
          </a:p>
          <a:p>
            <a:pPr marL="457200" indent="-457200">
              <a:lnSpc>
                <a:spcPct val="80000"/>
              </a:lnSpc>
              <a:buFontTx/>
              <a:buAutoNum type="alphaLcPeriod" startAt="1"/>
              <a:defRPr sz="2000"/>
            </a:pPr>
            <a:r>
              <a:t>the marked portion of the image in a) is shown after the image was compressed using the WSQ compression algorithm.</a:t>
            </a:r>
          </a:p>
          <a:p>
            <a:pPr marL="0" indent="0">
              <a:lnSpc>
                <a:spcPct val="80000"/>
              </a:lnSpc>
              <a:buSzTx/>
              <a:buNone/>
              <a:defRPr sz="2000"/>
            </a:pPr>
            <a:r>
              <a:t>Both JPEG and WSQ examples used a compression ratio of 1:12.9; </a:t>
            </a:r>
          </a:p>
          <a:p>
            <a:pPr marL="0" indent="0">
              <a:lnSpc>
                <a:spcPct val="80000"/>
              </a:lnSpc>
              <a:buSzTx/>
              <a:buNone/>
              <a:defRPr sz="2000"/>
            </a:pPr>
            <a:r>
              <a:t>JPEG typically introduces blocky artifacts and obliterates detailed information. </a:t>
            </a:r>
          </a:p>
          <a:p>
            <a:pPr marL="0" indent="0">
              <a:lnSpc>
                <a:spcPct val="80000"/>
              </a:lnSpc>
              <a:buSzTx/>
              <a:buNone/>
              <a:defRPr sz="2000"/>
            </a:pPr>
            <a:r>
              <a:t>Images courtesy of Chris Brislawn, Los Alamos National Laboratory. </a:t>
            </a:r>
          </a:p>
        </p:txBody>
      </p:sp>
      <p:sp>
        <p:nvSpPr>
          <p:cNvPr id="636" name="Title 5"/>
          <p:cNvSpPr txBox="1"/>
          <p:nvPr>
            <p:ph type="title"/>
          </p:nvPr>
        </p:nvSpPr>
        <p:spPr>
          <a:xfrm>
            <a:off x="575999" y="207035"/>
            <a:ext cx="11041202" cy="1152002"/>
          </a:xfrm>
          <a:prstGeom prst="rect">
            <a:avLst/>
          </a:prstGeom>
        </p:spPr>
        <p:txBody>
          <a:bodyPr/>
          <a:lstStyle/>
          <a:p>
            <a:pPr/>
            <a:r>
              <a:t>Fingerprint Image Compression</a:t>
            </a:r>
          </a:p>
        </p:txBody>
      </p:sp>
      <p:pic>
        <p:nvPicPr>
          <p:cNvPr id="637" name="Picture 6" descr="Picture 6"/>
          <p:cNvPicPr>
            <a:picLocks noChangeAspect="1"/>
          </p:cNvPicPr>
          <p:nvPr/>
        </p:nvPicPr>
        <p:blipFill>
          <a:blip r:embed="rId2">
            <a:extLst/>
          </a:blip>
          <a:stretch>
            <a:fillRect/>
          </a:stretch>
        </p:blipFill>
        <p:spPr>
          <a:xfrm>
            <a:off x="6420599" y="1464398"/>
            <a:ext cx="4993201" cy="47456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ontent Placeholder 1"/>
          <p:cNvSpPr txBox="1"/>
          <p:nvPr>
            <p:ph type="body" idx="1"/>
          </p:nvPr>
        </p:nvSpPr>
        <p:spPr>
          <a:xfrm>
            <a:off x="575999" y="1656000"/>
            <a:ext cx="11041202" cy="4464001"/>
          </a:xfrm>
          <a:prstGeom prst="rect">
            <a:avLst/>
          </a:prstGeom>
        </p:spPr>
        <p:txBody>
          <a:bodyPr/>
          <a:lstStyle/>
          <a:p>
            <a:pPr marL="40639" marR="40639">
              <a:buClr>
                <a:srgbClr val="000000"/>
              </a:buClr>
              <a:buFont typeface="Comic Sans MS"/>
              <a:defRPr sz="1800"/>
            </a:pPr>
            <a:r>
              <a:t>The first legally accepted, readily automated and mature biometric technique</a:t>
            </a:r>
            <a:endParaRPr sz="2000"/>
          </a:p>
          <a:p>
            <a:pPr marL="40639" marR="40639">
              <a:spcBef>
                <a:spcPts val="1400"/>
              </a:spcBef>
              <a:buClr>
                <a:srgbClr val="000000"/>
              </a:buClr>
              <a:buFont typeface="Comic Sans MS"/>
              <a:defRPr sz="1800"/>
            </a:pPr>
            <a:r>
              <a:t>Most understood and studied biometric</a:t>
            </a:r>
          </a:p>
          <a:p>
            <a:pPr marL="40639" marR="40639">
              <a:spcBef>
                <a:spcPts val="1400"/>
              </a:spcBef>
              <a:buClr>
                <a:srgbClr val="000000"/>
              </a:buClr>
              <a:buFont typeface="Comic Sans MS"/>
              <a:defRPr sz="1800"/>
            </a:pPr>
            <a:r>
              <a:t>Used for a long time : identification studies started late 19</a:t>
            </a:r>
            <a:r>
              <a:rPr baseline="29998"/>
              <a:t>th</a:t>
            </a:r>
            <a:r>
              <a:t> century (FBI 1924: 810K FP cards)</a:t>
            </a:r>
          </a:p>
          <a:p>
            <a:pPr marL="40639" marR="40639">
              <a:spcBef>
                <a:spcPts val="1400"/>
              </a:spcBef>
              <a:buClr>
                <a:srgbClr val="000000"/>
              </a:buClr>
              <a:buFont typeface="Comic Sans MS"/>
              <a:defRPr sz="1800"/>
            </a:pPr>
            <a:r>
              <a:t>Validity well-established ((FBI,1995): 200 million FP cards (10 fingers))</a:t>
            </a:r>
          </a:p>
          <a:p>
            <a:pPr marL="40639" marR="40639">
              <a:spcBef>
                <a:spcPts val="1400"/>
              </a:spcBef>
              <a:buClr>
                <a:srgbClr val="000000"/>
              </a:buClr>
              <a:buFont typeface="Comic Sans MS"/>
              <a:defRPr sz="1800"/>
            </a:pPr>
            <a:r>
              <a:t>Daily requests (10K/day) for FPR necessitate automation</a:t>
            </a:r>
          </a:p>
          <a:p>
            <a:pPr marL="40639" marR="40639">
              <a:spcBef>
                <a:spcPts val="1400"/>
              </a:spcBef>
              <a:buClr>
                <a:srgbClr val="000000"/>
              </a:buClr>
              <a:buFont typeface="Comic Sans MS"/>
              <a:defRPr sz="1800"/>
            </a:pPr>
            <a:r>
              <a:t>AFIS (Automatic Fingerprint Identification Systems) installed (since 1960s) in law enforcing agencies worldwide, continued to IAFIS (Integrated AFIS) maintained by FBI </a:t>
            </a:r>
            <a:endParaRPr sz="2000"/>
          </a:p>
          <a:p>
            <a:pPr marL="40639" marR="40639">
              <a:spcBef>
                <a:spcPts val="1400"/>
              </a:spcBef>
              <a:buClr>
                <a:srgbClr val="000000"/>
              </a:buClr>
              <a:buFont typeface="Comic Sans MS"/>
              <a:defRPr sz="1800"/>
            </a:pPr>
            <a:r>
              <a:t>The success of AFIS led to incorporation in civilian applications</a:t>
            </a:r>
            <a:endParaRPr sz="2000"/>
          </a:p>
          <a:p>
            <a:pPr marL="40639" marR="40639">
              <a:spcBef>
                <a:spcPts val="1400"/>
              </a:spcBef>
              <a:buClr>
                <a:srgbClr val="000000"/>
              </a:buClr>
              <a:buFont typeface="Comic Sans MS"/>
              <a:defRPr sz="1800"/>
            </a:pPr>
            <a:r>
              <a:t>With solid state sensors =&gt; incorporation in many applications</a:t>
            </a:r>
            <a:endParaRPr sz="2000"/>
          </a:p>
          <a:p>
            <a:pPr marL="40639" marR="40639">
              <a:spcBef>
                <a:spcPts val="1400"/>
              </a:spcBef>
              <a:buClr>
                <a:srgbClr val="000000"/>
              </a:buClr>
              <a:buFont typeface="Comic Sans MS"/>
              <a:defRPr sz="1800"/>
            </a:pPr>
            <a:r>
              <a:t>Acceptability? Because of association with criminal investigations</a:t>
            </a:r>
          </a:p>
        </p:txBody>
      </p:sp>
      <p:sp>
        <p:nvSpPr>
          <p:cNvPr id="248" name="Fingerprint characteristics"/>
          <p:cNvSpPr txBox="1"/>
          <p:nvPr>
            <p:ph type="title"/>
          </p:nvPr>
        </p:nvSpPr>
        <p:spPr>
          <a:xfrm>
            <a:off x="575999" y="207035"/>
            <a:ext cx="11041202" cy="1152002"/>
          </a:xfrm>
          <a:prstGeom prst="rect">
            <a:avLst/>
          </a:prstGeom>
        </p:spPr>
        <p:txBody>
          <a:bodyPr/>
          <a:lstStyle/>
          <a:p>
            <a:pPr/>
            <a:r>
              <a:t>Fingerprint characteristics</a:t>
            </a:r>
          </a:p>
        </p:txBody>
      </p:sp>
      <p:sp>
        <p:nvSpPr>
          <p:cNvPr id="249" name="Rectangle 2"/>
          <p:cNvSpPr txBox="1"/>
          <p:nvPr/>
        </p:nvSpPr>
        <p:spPr>
          <a:xfrm>
            <a:off x="2380129" y="6351601"/>
            <a:ext cx="421994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https://www.bayometric.com/afis-vs-iafis/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39" name="Content Placeholder 1"/>
          <p:cNvSpPr txBox="1"/>
          <p:nvPr>
            <p:ph type="body" idx="1"/>
          </p:nvPr>
        </p:nvSpPr>
        <p:spPr>
          <a:xfrm>
            <a:off x="575999" y="1656000"/>
            <a:ext cx="11041202" cy="4464001"/>
          </a:xfrm>
          <a:prstGeom prst="rect">
            <a:avLst/>
          </a:prstGeom>
        </p:spPr>
        <p:txBody>
          <a:bodyPr/>
          <a:lstStyle/>
          <a:p>
            <a:pPr/>
          </a:p>
        </p:txBody>
      </p:sp>
      <p:sp>
        <p:nvSpPr>
          <p:cNvPr id="640" name="Fingerprint Image Compression"/>
          <p:cNvSpPr txBox="1"/>
          <p:nvPr>
            <p:ph type="title"/>
          </p:nvPr>
        </p:nvSpPr>
        <p:spPr>
          <a:xfrm>
            <a:off x="575999" y="207035"/>
            <a:ext cx="11041202" cy="1152002"/>
          </a:xfrm>
          <a:prstGeom prst="rect">
            <a:avLst/>
          </a:prstGeom>
        </p:spPr>
        <p:txBody>
          <a:bodyPr/>
          <a:lstStyle/>
          <a:p>
            <a:pPr/>
            <a:r>
              <a:t>Fingerprint Image Compression</a:t>
            </a:r>
          </a:p>
        </p:txBody>
      </p:sp>
      <p:pic>
        <p:nvPicPr>
          <p:cNvPr id="641" name="image.png" descr="image.png"/>
          <p:cNvPicPr>
            <a:picLocks noChangeAspect="1"/>
          </p:cNvPicPr>
          <p:nvPr/>
        </p:nvPicPr>
        <p:blipFill>
          <a:blip r:embed="rId2">
            <a:extLst/>
          </a:blip>
          <a:stretch>
            <a:fillRect/>
          </a:stretch>
        </p:blipFill>
        <p:spPr>
          <a:xfrm>
            <a:off x="3656012" y="1285875"/>
            <a:ext cx="4879977" cy="4879976"/>
          </a:xfrm>
          <a:prstGeom prst="rect">
            <a:avLst/>
          </a:prstGeom>
          <a:ln w="12700">
            <a:miter lim="400000"/>
          </a:ln>
        </p:spPr>
      </p:pic>
      <p:sp>
        <p:nvSpPr>
          <p:cNvPr id="642" name="Original image; file size 589824 bytes"/>
          <p:cNvSpPr txBox="1"/>
          <p:nvPr/>
        </p:nvSpPr>
        <p:spPr>
          <a:xfrm>
            <a:off x="4331829" y="6113724"/>
            <a:ext cx="6139086" cy="47096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800"/>
            </a:lvl1pPr>
          </a:lstStyle>
          <a:p>
            <a:pPr/>
            <a:r>
              <a:t>Original image; file size 589824 bytes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44" name="Content Placeholder 1"/>
          <p:cNvSpPr txBox="1"/>
          <p:nvPr>
            <p:ph type="body" idx="1"/>
          </p:nvPr>
        </p:nvSpPr>
        <p:spPr>
          <a:xfrm>
            <a:off x="575999" y="1656000"/>
            <a:ext cx="11041202" cy="4464001"/>
          </a:xfrm>
          <a:prstGeom prst="rect">
            <a:avLst/>
          </a:prstGeom>
        </p:spPr>
        <p:txBody>
          <a:bodyPr/>
          <a:lstStyle/>
          <a:p>
            <a:pPr/>
          </a:p>
        </p:txBody>
      </p:sp>
      <p:sp>
        <p:nvSpPr>
          <p:cNvPr id="645" name="Fingerprint Image Compression"/>
          <p:cNvSpPr txBox="1"/>
          <p:nvPr>
            <p:ph type="title"/>
          </p:nvPr>
        </p:nvSpPr>
        <p:spPr>
          <a:xfrm>
            <a:off x="575999" y="207035"/>
            <a:ext cx="11041202" cy="1152002"/>
          </a:xfrm>
          <a:prstGeom prst="rect">
            <a:avLst/>
          </a:prstGeom>
        </p:spPr>
        <p:txBody>
          <a:bodyPr/>
          <a:lstStyle/>
          <a:p>
            <a:pPr/>
            <a:r>
              <a:t>Fingerprint Image Compression</a:t>
            </a:r>
          </a:p>
        </p:txBody>
      </p:sp>
      <p:pic>
        <p:nvPicPr>
          <p:cNvPr id="646" name="image.png" descr="image.png"/>
          <p:cNvPicPr>
            <a:picLocks noChangeAspect="1"/>
          </p:cNvPicPr>
          <p:nvPr/>
        </p:nvPicPr>
        <p:blipFill>
          <a:blip r:embed="rId2">
            <a:extLst/>
          </a:blip>
          <a:stretch>
            <a:fillRect/>
          </a:stretch>
        </p:blipFill>
        <p:spPr>
          <a:xfrm>
            <a:off x="3656012" y="1285875"/>
            <a:ext cx="4879977" cy="4879976"/>
          </a:xfrm>
          <a:prstGeom prst="rect">
            <a:avLst/>
          </a:prstGeom>
          <a:ln w="12700">
            <a:miter lim="400000"/>
          </a:ln>
        </p:spPr>
      </p:pic>
      <p:sp>
        <p:nvSpPr>
          <p:cNvPr id="647" name="JPEG image; file size 45853 bytes,compression ratio 12.9."/>
          <p:cNvSpPr txBox="1"/>
          <p:nvPr/>
        </p:nvSpPr>
        <p:spPr>
          <a:xfrm>
            <a:off x="3190334" y="6219218"/>
            <a:ext cx="6734648" cy="35999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2000"/>
            </a:pPr>
            <a:r>
              <a:t>JPEG image; file </a:t>
            </a:r>
            <a:r>
              <a:rPr sz="1800"/>
              <a:t>size</a:t>
            </a:r>
            <a:r>
              <a:t> 45853 bytes,compression ratio 12.9.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49" name="Content Placeholder 1"/>
          <p:cNvSpPr txBox="1"/>
          <p:nvPr>
            <p:ph type="body" idx="1"/>
          </p:nvPr>
        </p:nvSpPr>
        <p:spPr>
          <a:xfrm>
            <a:off x="575999" y="1656000"/>
            <a:ext cx="11041202" cy="4464001"/>
          </a:xfrm>
          <a:prstGeom prst="rect">
            <a:avLst/>
          </a:prstGeom>
        </p:spPr>
        <p:txBody>
          <a:bodyPr/>
          <a:lstStyle/>
          <a:p>
            <a:pPr/>
          </a:p>
        </p:txBody>
      </p:sp>
      <p:sp>
        <p:nvSpPr>
          <p:cNvPr id="650" name="Fingerprint Image Compression"/>
          <p:cNvSpPr txBox="1"/>
          <p:nvPr>
            <p:ph type="title"/>
          </p:nvPr>
        </p:nvSpPr>
        <p:spPr>
          <a:xfrm>
            <a:off x="575999" y="207035"/>
            <a:ext cx="11041202" cy="1152002"/>
          </a:xfrm>
          <a:prstGeom prst="rect">
            <a:avLst/>
          </a:prstGeom>
        </p:spPr>
        <p:txBody>
          <a:bodyPr/>
          <a:lstStyle/>
          <a:p>
            <a:pPr/>
            <a:r>
              <a:t>Fingerprint Image Compression</a:t>
            </a:r>
          </a:p>
        </p:txBody>
      </p:sp>
      <p:pic>
        <p:nvPicPr>
          <p:cNvPr id="651" name="image.png" descr="image.png"/>
          <p:cNvPicPr>
            <a:picLocks noChangeAspect="1"/>
          </p:cNvPicPr>
          <p:nvPr/>
        </p:nvPicPr>
        <p:blipFill>
          <a:blip r:embed="rId2">
            <a:extLst/>
          </a:blip>
          <a:stretch>
            <a:fillRect/>
          </a:stretch>
        </p:blipFill>
        <p:spPr>
          <a:xfrm>
            <a:off x="3656012" y="1285875"/>
            <a:ext cx="4879977" cy="4879976"/>
          </a:xfrm>
          <a:prstGeom prst="rect">
            <a:avLst/>
          </a:prstGeom>
          <a:ln w="12700">
            <a:miter lim="400000"/>
          </a:ln>
        </p:spPr>
      </p:pic>
      <p:sp>
        <p:nvSpPr>
          <p:cNvPr id="652" name="WSQ image; file size 45621 bytes, compression ratio 12.9."/>
          <p:cNvSpPr txBox="1"/>
          <p:nvPr/>
        </p:nvSpPr>
        <p:spPr>
          <a:xfrm>
            <a:off x="3386312" y="6105786"/>
            <a:ext cx="9459120" cy="47096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800"/>
            </a:lvl1pPr>
          </a:lstStyle>
          <a:p>
            <a:pPr/>
            <a:r>
              <a:t>WSQ image; file size 45621 bytes, compression ratio 12.9. </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4" name="Content Placeholder 1"/>
          <p:cNvSpPr txBox="1"/>
          <p:nvPr>
            <p:ph type="body" idx="1"/>
          </p:nvPr>
        </p:nvSpPr>
        <p:spPr>
          <a:xfrm>
            <a:off x="575999" y="1656000"/>
            <a:ext cx="11041202" cy="4464001"/>
          </a:xfrm>
          <a:prstGeom prst="rect">
            <a:avLst/>
          </a:prstGeom>
        </p:spPr>
        <p:txBody>
          <a:bodyPr/>
          <a:lstStyle/>
          <a:p>
            <a:pPr/>
          </a:p>
        </p:txBody>
      </p:sp>
      <p:sp>
        <p:nvSpPr>
          <p:cNvPr id="655" name="Fingerprint Image Compression"/>
          <p:cNvSpPr txBox="1"/>
          <p:nvPr>
            <p:ph type="title"/>
          </p:nvPr>
        </p:nvSpPr>
        <p:spPr>
          <a:xfrm>
            <a:off x="575999" y="207035"/>
            <a:ext cx="11041202" cy="1152002"/>
          </a:xfrm>
          <a:prstGeom prst="rect">
            <a:avLst/>
          </a:prstGeom>
        </p:spPr>
        <p:txBody>
          <a:bodyPr/>
          <a:lstStyle/>
          <a:p>
            <a:pPr/>
            <a:r>
              <a:t>Fingerprint Image Compression</a:t>
            </a:r>
          </a:p>
        </p:txBody>
      </p:sp>
      <p:pic>
        <p:nvPicPr>
          <p:cNvPr id="656" name="image.png" descr="image.png"/>
          <p:cNvPicPr>
            <a:picLocks noChangeAspect="1"/>
          </p:cNvPicPr>
          <p:nvPr/>
        </p:nvPicPr>
        <p:blipFill>
          <a:blip r:embed="rId2">
            <a:extLst/>
          </a:blip>
          <a:stretch>
            <a:fillRect/>
          </a:stretch>
        </p:blipFill>
        <p:spPr>
          <a:xfrm>
            <a:off x="3656012" y="1285875"/>
            <a:ext cx="4879977" cy="4879976"/>
          </a:xfrm>
          <a:prstGeom prst="rect">
            <a:avLst/>
          </a:prstGeom>
          <a:ln w="12700">
            <a:miter lim="400000"/>
          </a:ln>
        </p:spPr>
      </p:pic>
      <p:sp>
        <p:nvSpPr>
          <p:cNvPr id="657" name="Original image; file size 589824 bytes"/>
          <p:cNvSpPr txBox="1"/>
          <p:nvPr/>
        </p:nvSpPr>
        <p:spPr>
          <a:xfrm>
            <a:off x="4331829" y="6113724"/>
            <a:ext cx="6139086" cy="47096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800"/>
            </a:lvl1pPr>
          </a:lstStyle>
          <a:p>
            <a:pPr/>
            <a:r>
              <a:t>Original image; file size 589824 bytes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660" name="Title 1"/>
          <p:cNvSpPr txBox="1"/>
          <p:nvPr>
            <p:ph type="title"/>
          </p:nvPr>
        </p:nvSpPr>
        <p:spPr>
          <a:xfrm>
            <a:off x="575998" y="1799999"/>
            <a:ext cx="6096525" cy="2386802"/>
          </a:xfrm>
          <a:prstGeom prst="rect">
            <a:avLst/>
          </a:prstGeom>
        </p:spPr>
        <p:txBody>
          <a:bodyPr/>
          <a:lstStyle/>
          <a:p>
            <a:pPr/>
            <a:r>
              <a:t>Fingerprint classification</a:t>
            </a:r>
          </a:p>
        </p:txBody>
      </p:sp>
      <p:sp>
        <p:nvSpPr>
          <p:cNvPr id="661" name="Text Placeholder 2"/>
          <p:cNvSpPr txBox="1"/>
          <p:nvPr>
            <p:ph type="body" sz="quarter" idx="1"/>
          </p:nvPr>
        </p:nvSpPr>
        <p:spPr>
          <a:xfrm>
            <a:off x="575999" y="4359600"/>
            <a:ext cx="6096264" cy="1501201"/>
          </a:xfrm>
          <a:prstGeom prst="rect">
            <a:avLst/>
          </a:prstGeom>
        </p:spPr>
        <p:txBody>
          <a:bodyPr/>
          <a:lstStyle/>
          <a:p>
            <a:pPr/>
          </a:p>
        </p:txBody>
      </p:sp>
      <p:sp>
        <p:nvSpPr>
          <p:cNvPr id="662"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63"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664" name="Picture Placeholder 6" descr="Picture Placeholder 6"/>
          <p:cNvPicPr>
            <a:picLocks noChangeAspect="1"/>
          </p:cNvPicPr>
          <p:nvPr>
            <p:ph type="pic" idx="14"/>
          </p:nvPr>
        </p:nvPicPr>
        <p:blipFill>
          <a:blip r:embed="rId2">
            <a:extLst/>
          </a:blip>
          <a:stretch>
            <a:fillRect/>
          </a:stretch>
        </p:blipFill>
        <p:spPr>
          <a:prstGeom prst="rect">
            <a:avLst/>
          </a:prstGeom>
        </p:spPr>
      </p:pic>
      <p:pic>
        <p:nvPicPr>
          <p:cNvPr id="665" name="Picture 7" descr="Picture 7"/>
          <p:cNvPicPr>
            <a:picLocks noChangeAspect="1"/>
          </p:cNvPicPr>
          <p:nvPr/>
        </p:nvPicPr>
        <p:blipFill>
          <a:blip r:embed="rId3">
            <a:extLst/>
          </a:blip>
          <a:stretch>
            <a:fillRect/>
          </a:stretch>
        </p:blipFill>
        <p:spPr>
          <a:xfrm>
            <a:off x="6535204" y="2111581"/>
            <a:ext cx="5080798" cy="3572437"/>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Content Placeholder 1"/>
          <p:cNvSpPr txBox="1"/>
          <p:nvPr>
            <p:ph type="body" idx="1"/>
          </p:nvPr>
        </p:nvSpPr>
        <p:spPr>
          <a:xfrm>
            <a:off x="575999" y="1656000"/>
            <a:ext cx="11041202" cy="4464001"/>
          </a:xfrm>
          <a:prstGeom prst="rect">
            <a:avLst/>
          </a:prstGeom>
        </p:spPr>
        <p:txBody>
          <a:bodyPr/>
          <a:lstStyle/>
          <a:p>
            <a:pPr/>
          </a:p>
        </p:txBody>
      </p:sp>
      <p:sp>
        <p:nvSpPr>
          <p:cNvPr id="668" name="Fingerprint Classification"/>
          <p:cNvSpPr txBox="1"/>
          <p:nvPr>
            <p:ph type="title"/>
          </p:nvPr>
        </p:nvSpPr>
        <p:spPr>
          <a:xfrm>
            <a:off x="575999" y="207035"/>
            <a:ext cx="11041202" cy="1152002"/>
          </a:xfrm>
          <a:prstGeom prst="rect">
            <a:avLst/>
          </a:prstGeom>
        </p:spPr>
        <p:txBody>
          <a:bodyPr/>
          <a:lstStyle/>
          <a:p>
            <a:pPr/>
            <a:r>
              <a:t>Fingerprint Classification</a:t>
            </a:r>
          </a:p>
        </p:txBody>
      </p:sp>
      <p:grpSp>
        <p:nvGrpSpPr>
          <p:cNvPr id="676" name="Group"/>
          <p:cNvGrpSpPr/>
          <p:nvPr/>
        </p:nvGrpSpPr>
        <p:grpSpPr>
          <a:xfrm>
            <a:off x="102373" y="3789638"/>
            <a:ext cx="5957655" cy="2561908"/>
            <a:chOff x="0" y="0"/>
            <a:chExt cx="5957653" cy="2561906"/>
          </a:xfrm>
        </p:grpSpPr>
        <p:pic>
          <p:nvPicPr>
            <p:cNvPr id="669" name="image.png" descr="image.png"/>
            <p:cNvPicPr>
              <a:picLocks noChangeAspect="1"/>
            </p:cNvPicPr>
            <p:nvPr/>
          </p:nvPicPr>
          <p:blipFill>
            <a:blip r:embed="rId2">
              <a:extLst/>
            </a:blip>
            <a:srcRect l="0" t="0" r="0" b="59925"/>
            <a:stretch>
              <a:fillRect/>
            </a:stretch>
          </p:blipFill>
          <p:spPr>
            <a:xfrm>
              <a:off x="0" y="0"/>
              <a:ext cx="5957654" cy="1947591"/>
            </a:xfrm>
            <a:prstGeom prst="rect">
              <a:avLst/>
            </a:prstGeom>
            <a:ln w="12700" cap="flat">
              <a:noFill/>
              <a:miter lim="400000"/>
            </a:ln>
            <a:effectLst/>
          </p:spPr>
        </p:pic>
        <p:sp>
          <p:nvSpPr>
            <p:cNvPr id="670" name="Arch"/>
            <p:cNvSpPr txBox="1"/>
            <p:nvPr/>
          </p:nvSpPr>
          <p:spPr>
            <a:xfrm>
              <a:off x="646936" y="126591"/>
              <a:ext cx="599577"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Arch</a:t>
              </a:r>
            </a:p>
          </p:txBody>
        </p:sp>
        <p:sp>
          <p:nvSpPr>
            <p:cNvPr id="671" name="Tented arch"/>
            <p:cNvSpPr txBox="1"/>
            <p:nvPr/>
          </p:nvSpPr>
          <p:spPr>
            <a:xfrm>
              <a:off x="2110499" y="126591"/>
              <a:ext cx="1324109"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Tented arch</a:t>
              </a:r>
            </a:p>
          </p:txBody>
        </p:sp>
        <p:sp>
          <p:nvSpPr>
            <p:cNvPr id="672" name="Right loop"/>
            <p:cNvSpPr txBox="1"/>
            <p:nvPr/>
          </p:nvSpPr>
          <p:spPr>
            <a:xfrm>
              <a:off x="4274026" y="126591"/>
              <a:ext cx="1158909"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Right loop</a:t>
              </a:r>
            </a:p>
          </p:txBody>
        </p:sp>
        <p:sp>
          <p:nvSpPr>
            <p:cNvPr id="673" name="Left loop"/>
            <p:cNvSpPr txBox="1"/>
            <p:nvPr/>
          </p:nvSpPr>
          <p:spPr>
            <a:xfrm>
              <a:off x="265138" y="2226485"/>
              <a:ext cx="1006547"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Left loop</a:t>
              </a:r>
            </a:p>
          </p:txBody>
        </p:sp>
        <p:sp>
          <p:nvSpPr>
            <p:cNvPr id="674" name="Whorl"/>
            <p:cNvSpPr txBox="1"/>
            <p:nvPr/>
          </p:nvSpPr>
          <p:spPr>
            <a:xfrm>
              <a:off x="2555931" y="2226485"/>
              <a:ext cx="726489"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Whorl</a:t>
              </a:r>
            </a:p>
          </p:txBody>
        </p:sp>
        <p:sp>
          <p:nvSpPr>
            <p:cNvPr id="675" name="Twin loop"/>
            <p:cNvSpPr txBox="1"/>
            <p:nvPr/>
          </p:nvSpPr>
          <p:spPr>
            <a:xfrm>
              <a:off x="4337659" y="2226485"/>
              <a:ext cx="1095285"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Twin loop</a:t>
              </a:r>
            </a:p>
          </p:txBody>
        </p:sp>
      </p:grpSp>
      <p:pic>
        <p:nvPicPr>
          <p:cNvPr id="677" name="image.png" descr="image.png"/>
          <p:cNvPicPr>
            <a:picLocks noChangeAspect="1"/>
          </p:cNvPicPr>
          <p:nvPr/>
        </p:nvPicPr>
        <p:blipFill>
          <a:blip r:embed="rId3">
            <a:extLst/>
          </a:blip>
          <a:srcRect l="0" t="0" r="49572" b="0"/>
          <a:stretch>
            <a:fillRect/>
          </a:stretch>
        </p:blipFill>
        <p:spPr>
          <a:xfrm>
            <a:off x="218051" y="1215941"/>
            <a:ext cx="5365681" cy="2621385"/>
          </a:xfrm>
          <a:prstGeom prst="rect">
            <a:avLst/>
          </a:prstGeom>
          <a:ln w="12700">
            <a:miter lim="400000"/>
          </a:ln>
        </p:spPr>
      </p:pic>
      <p:pic>
        <p:nvPicPr>
          <p:cNvPr id="678" name="image.png" descr="image.png"/>
          <p:cNvPicPr>
            <a:picLocks noChangeAspect="1"/>
          </p:cNvPicPr>
          <p:nvPr/>
        </p:nvPicPr>
        <p:blipFill>
          <a:blip r:embed="rId3">
            <a:extLst/>
          </a:blip>
          <a:srcRect l="50743" t="0" r="0" b="0"/>
          <a:stretch>
            <a:fillRect/>
          </a:stretch>
        </p:blipFill>
        <p:spPr>
          <a:xfrm>
            <a:off x="6563215" y="1210264"/>
            <a:ext cx="5240949" cy="2621385"/>
          </a:xfrm>
          <a:prstGeom prst="rect">
            <a:avLst/>
          </a:prstGeom>
          <a:ln w="12700">
            <a:miter lim="400000"/>
          </a:ln>
        </p:spPr>
      </p:pic>
      <p:grpSp>
        <p:nvGrpSpPr>
          <p:cNvPr id="686" name="Group"/>
          <p:cNvGrpSpPr/>
          <p:nvPr/>
        </p:nvGrpSpPr>
        <p:grpSpPr>
          <a:xfrm>
            <a:off x="6050998" y="1836255"/>
            <a:ext cx="5957654" cy="3916968"/>
            <a:chOff x="0" y="0"/>
            <a:chExt cx="5957653" cy="3916967"/>
          </a:xfrm>
        </p:grpSpPr>
        <p:pic>
          <p:nvPicPr>
            <p:cNvPr id="679" name="image.png" descr="image.png"/>
            <p:cNvPicPr>
              <a:picLocks noChangeAspect="1"/>
            </p:cNvPicPr>
            <p:nvPr/>
          </p:nvPicPr>
          <p:blipFill>
            <a:blip r:embed="rId2">
              <a:extLst/>
            </a:blip>
            <a:srcRect l="0" t="43653" r="0" b="16798"/>
            <a:stretch>
              <a:fillRect/>
            </a:stretch>
          </p:blipFill>
          <p:spPr>
            <a:xfrm>
              <a:off x="0" y="1994948"/>
              <a:ext cx="5957654" cy="1922020"/>
            </a:xfrm>
            <a:prstGeom prst="rect">
              <a:avLst/>
            </a:prstGeom>
            <a:ln w="12700" cap="flat">
              <a:noFill/>
              <a:miter lim="400000"/>
            </a:ln>
            <a:effectLst/>
          </p:spPr>
        </p:pic>
        <p:sp>
          <p:nvSpPr>
            <p:cNvPr id="680" name="Arch"/>
            <p:cNvSpPr txBox="1"/>
            <p:nvPr/>
          </p:nvSpPr>
          <p:spPr>
            <a:xfrm>
              <a:off x="646936" y="0"/>
              <a:ext cx="599577"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Arch</a:t>
              </a:r>
            </a:p>
          </p:txBody>
        </p:sp>
        <p:sp>
          <p:nvSpPr>
            <p:cNvPr id="681" name="Tented arch"/>
            <p:cNvSpPr txBox="1"/>
            <p:nvPr/>
          </p:nvSpPr>
          <p:spPr>
            <a:xfrm>
              <a:off x="2110499" y="0"/>
              <a:ext cx="1324109"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Tented arch</a:t>
              </a:r>
            </a:p>
          </p:txBody>
        </p:sp>
        <p:sp>
          <p:nvSpPr>
            <p:cNvPr id="682" name="Right loop"/>
            <p:cNvSpPr txBox="1"/>
            <p:nvPr/>
          </p:nvSpPr>
          <p:spPr>
            <a:xfrm>
              <a:off x="4274026" y="0"/>
              <a:ext cx="1158909" cy="33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Right loop</a:t>
              </a:r>
            </a:p>
          </p:txBody>
        </p:sp>
        <p:sp>
          <p:nvSpPr>
            <p:cNvPr id="683" name="Left loop"/>
            <p:cNvSpPr txBox="1"/>
            <p:nvPr/>
          </p:nvSpPr>
          <p:spPr>
            <a:xfrm>
              <a:off x="265138" y="2099893"/>
              <a:ext cx="1006547"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Left loop</a:t>
              </a:r>
            </a:p>
          </p:txBody>
        </p:sp>
        <p:sp>
          <p:nvSpPr>
            <p:cNvPr id="684" name="Whorl"/>
            <p:cNvSpPr txBox="1"/>
            <p:nvPr/>
          </p:nvSpPr>
          <p:spPr>
            <a:xfrm>
              <a:off x="2555931" y="2099893"/>
              <a:ext cx="726489"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Whorl</a:t>
              </a:r>
            </a:p>
          </p:txBody>
        </p:sp>
        <p:sp>
          <p:nvSpPr>
            <p:cNvPr id="685" name="Twin loop"/>
            <p:cNvSpPr txBox="1"/>
            <p:nvPr/>
          </p:nvSpPr>
          <p:spPr>
            <a:xfrm>
              <a:off x="4337659" y="2099893"/>
              <a:ext cx="1095285" cy="335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R="40639" indent="40639">
                <a:defRPr>
                  <a:solidFill>
                    <a:srgbClr val="FFFFFF"/>
                  </a:solidFill>
                  <a:uFill>
                    <a:solidFill>
                      <a:srgbClr val="FFFFFF"/>
                    </a:solidFill>
                  </a:uFill>
                </a:defRPr>
              </a:lvl1pPr>
            </a:lstStyle>
            <a:p>
              <a:pPr/>
              <a:r>
                <a:t>Twin loop</a:t>
              </a:r>
            </a:p>
          </p:txBody>
        </p:sp>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Content Placeholder 3"/>
          <p:cNvSpPr txBox="1"/>
          <p:nvPr>
            <p:ph type="body" sz="half" idx="1"/>
          </p:nvPr>
        </p:nvSpPr>
        <p:spPr>
          <a:xfrm>
            <a:off x="6217199" y="1656000"/>
            <a:ext cx="5400002" cy="4464001"/>
          </a:xfrm>
          <a:prstGeom prst="rect">
            <a:avLst/>
          </a:prstGeom>
        </p:spPr>
        <p:txBody>
          <a:bodyPr/>
          <a:lstStyle/>
          <a:p>
            <a:pPr/>
          </a:p>
        </p:txBody>
      </p:sp>
      <p:sp>
        <p:nvSpPr>
          <p:cNvPr id="689" name="Fingerprint Classification"/>
          <p:cNvSpPr txBox="1"/>
          <p:nvPr>
            <p:ph type="title"/>
          </p:nvPr>
        </p:nvSpPr>
        <p:spPr>
          <a:xfrm>
            <a:off x="575999" y="207035"/>
            <a:ext cx="11041202" cy="1152002"/>
          </a:xfrm>
          <a:prstGeom prst="rect">
            <a:avLst/>
          </a:prstGeom>
        </p:spPr>
        <p:txBody>
          <a:bodyPr/>
          <a:lstStyle/>
          <a:p>
            <a:pPr/>
            <a:r>
              <a:t>Fingerprint Classification</a:t>
            </a:r>
          </a:p>
        </p:txBody>
      </p:sp>
      <p:pic>
        <p:nvPicPr>
          <p:cNvPr id="690" name="image.png" descr="image.png"/>
          <p:cNvPicPr>
            <a:picLocks noChangeAspect="1"/>
          </p:cNvPicPr>
          <p:nvPr/>
        </p:nvPicPr>
        <p:blipFill>
          <a:blip r:embed="rId2">
            <a:extLst/>
          </a:blip>
          <a:stretch>
            <a:fillRect/>
          </a:stretch>
        </p:blipFill>
        <p:spPr>
          <a:xfrm>
            <a:off x="-104577" y="1941690"/>
            <a:ext cx="6584400" cy="1622172"/>
          </a:xfrm>
          <a:prstGeom prst="rect">
            <a:avLst/>
          </a:prstGeom>
          <a:ln w="12700">
            <a:miter lim="400000"/>
          </a:ln>
        </p:spPr>
      </p:pic>
      <p:sp>
        <p:nvSpPr>
          <p:cNvPr id="691" name="Core = topmost point in innermost ridge…"/>
          <p:cNvSpPr txBox="1"/>
          <p:nvPr/>
        </p:nvSpPr>
        <p:spPr>
          <a:xfrm>
            <a:off x="26586" y="4086345"/>
            <a:ext cx="6306543" cy="65209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2000">
                <a:solidFill>
                  <a:srgbClr val="FF2600"/>
                </a:solidFill>
                <a:uFill>
                  <a:solidFill>
                    <a:srgbClr val="FF2600"/>
                  </a:solidFill>
                </a:uFill>
              </a:defRPr>
            </a:pPr>
            <a:r>
              <a:t>Core</a:t>
            </a:r>
            <a:r>
              <a:rPr>
                <a:solidFill>
                  <a:schemeClr val="accent2"/>
                </a:solidFill>
                <a:uFillTx/>
              </a:rPr>
              <a:t> = topmost point in innermost ridge</a:t>
            </a:r>
            <a:endParaRPr>
              <a:solidFill>
                <a:schemeClr val="accent2"/>
              </a:solidFill>
              <a:uFillTx/>
            </a:endParaRPr>
          </a:p>
          <a:p>
            <a:pPr indent="41275">
              <a:defRPr sz="2000">
                <a:solidFill>
                  <a:srgbClr val="FF2600"/>
                </a:solidFill>
                <a:uFill>
                  <a:solidFill>
                    <a:srgbClr val="FF2600"/>
                  </a:solidFill>
                </a:uFill>
              </a:defRPr>
            </a:pPr>
            <a:r>
              <a:t>Delta</a:t>
            </a:r>
            <a:r>
              <a:rPr>
                <a:solidFill>
                  <a:schemeClr val="accent2"/>
                </a:solidFill>
                <a:uFillTx/>
              </a:rPr>
              <a:t> = tri-radial point with three ridges radiating from it</a:t>
            </a:r>
          </a:p>
        </p:txBody>
      </p:sp>
      <p:pic>
        <p:nvPicPr>
          <p:cNvPr id="692" name="Picture 4" descr="Picture 4"/>
          <p:cNvPicPr>
            <a:picLocks noChangeAspect="1"/>
          </p:cNvPicPr>
          <p:nvPr/>
        </p:nvPicPr>
        <p:blipFill>
          <a:blip r:embed="rId3">
            <a:extLst/>
          </a:blip>
          <a:stretch>
            <a:fillRect/>
          </a:stretch>
        </p:blipFill>
        <p:spPr>
          <a:xfrm>
            <a:off x="6328628" y="1558634"/>
            <a:ext cx="5836786" cy="4186048"/>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Direction field…"/>
          <p:cNvSpPr txBox="1"/>
          <p:nvPr>
            <p:ph type="body" sz="half" idx="1"/>
          </p:nvPr>
        </p:nvSpPr>
        <p:spPr>
          <a:xfrm>
            <a:off x="575999" y="1656000"/>
            <a:ext cx="5925322" cy="4464001"/>
          </a:xfrm>
          <a:prstGeom prst="rect">
            <a:avLst/>
          </a:prstGeom>
        </p:spPr>
        <p:txBody>
          <a:bodyPr/>
          <a:lstStyle/>
          <a:p>
            <a:pPr marL="298450" indent="-257175">
              <a:buClr>
                <a:srgbClr val="000000"/>
              </a:buClr>
              <a:buSzPct val="125000"/>
            </a:pPr>
            <a:r>
              <a:t>Direction field </a:t>
            </a:r>
          </a:p>
          <a:p>
            <a:pPr marL="298450" indent="-257175">
              <a:buClr>
                <a:srgbClr val="000000"/>
              </a:buClr>
              <a:buSzPct val="125000"/>
            </a:pPr>
            <a:r>
              <a:t>Smooth Direction field (till classification succeeds)</a:t>
            </a:r>
          </a:p>
          <a:p>
            <a:pPr marL="298450" indent="-257175">
              <a:buClr>
                <a:srgbClr val="000000"/>
              </a:buClr>
              <a:buSzPct val="125000"/>
            </a:pPr>
            <a:r>
              <a:t>Locate Singular Points:</a:t>
            </a:r>
          </a:p>
          <a:p>
            <a:pPr lvl="2" marL="0" indent="955675">
              <a:spcBef>
                <a:spcPts val="500"/>
              </a:spcBef>
              <a:buSzTx/>
              <a:buNone/>
              <a:defRPr sz="2000"/>
            </a:pPr>
            <a:r>
              <a:t>Poincare Index = summing up the changes in direction angle around a closed curve around a point</a:t>
            </a:r>
          </a:p>
        </p:txBody>
      </p:sp>
      <p:sp>
        <p:nvSpPr>
          <p:cNvPr id="695" name="Fingerprint Classification"/>
          <p:cNvSpPr txBox="1"/>
          <p:nvPr>
            <p:ph type="title"/>
          </p:nvPr>
        </p:nvSpPr>
        <p:spPr>
          <a:xfrm>
            <a:off x="575999" y="207035"/>
            <a:ext cx="11041202" cy="1152002"/>
          </a:xfrm>
          <a:prstGeom prst="rect">
            <a:avLst/>
          </a:prstGeom>
        </p:spPr>
        <p:txBody>
          <a:bodyPr/>
          <a:lstStyle/>
          <a:p>
            <a:pPr/>
            <a:r>
              <a:t>Fingerprint Classification</a:t>
            </a:r>
          </a:p>
        </p:txBody>
      </p:sp>
      <p:pic>
        <p:nvPicPr>
          <p:cNvPr id="696" name="image.png" descr="image.png"/>
          <p:cNvPicPr>
            <a:picLocks noChangeAspect="1"/>
          </p:cNvPicPr>
          <p:nvPr/>
        </p:nvPicPr>
        <p:blipFill>
          <a:blip r:embed="rId2">
            <a:extLst/>
          </a:blip>
          <a:stretch>
            <a:fillRect/>
          </a:stretch>
        </p:blipFill>
        <p:spPr>
          <a:xfrm>
            <a:off x="5748599" y="4221726"/>
            <a:ext cx="5867401" cy="1800226"/>
          </a:xfrm>
          <a:prstGeom prst="rect">
            <a:avLst/>
          </a:prstGeom>
          <a:ln w="12700">
            <a:miter lim="400000"/>
          </a:ln>
        </p:spPr>
      </p:pic>
      <p:pic>
        <p:nvPicPr>
          <p:cNvPr id="697" name="image.png" descr="image.png"/>
          <p:cNvPicPr>
            <a:picLocks noChangeAspect="1"/>
          </p:cNvPicPr>
          <p:nvPr/>
        </p:nvPicPr>
        <p:blipFill>
          <a:blip r:embed="rId3">
            <a:extLst/>
          </a:blip>
          <a:srcRect l="0" t="0" r="54200" b="6735"/>
          <a:stretch>
            <a:fillRect/>
          </a:stretch>
        </p:blipFill>
        <p:spPr>
          <a:xfrm>
            <a:off x="7756379" y="738796"/>
            <a:ext cx="2971801" cy="2876552"/>
          </a:xfrm>
          <a:prstGeom prst="rect">
            <a:avLst/>
          </a:prstGeom>
          <a:ln w="12700">
            <a:miter lim="400000"/>
          </a:ln>
        </p:spPr>
      </p:pic>
      <p:pic>
        <p:nvPicPr>
          <p:cNvPr id="698" name="image.png" descr="image.png"/>
          <p:cNvPicPr>
            <a:picLocks noChangeAspect="1"/>
          </p:cNvPicPr>
          <p:nvPr/>
        </p:nvPicPr>
        <p:blipFill>
          <a:blip r:embed="rId3">
            <a:extLst/>
          </a:blip>
          <a:srcRect l="53186" t="0" r="1016" b="3627"/>
          <a:stretch>
            <a:fillRect/>
          </a:stretch>
        </p:blipFill>
        <p:spPr>
          <a:xfrm>
            <a:off x="7756377" y="728481"/>
            <a:ext cx="2971802" cy="29718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8" grpId="1"/>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Biometrics System Concepts (Course HJ59, K.U.Leuven) – D. Vandermeulen – Fingerprint Recognition"/>
          <p:cNvSpPr txBox="1"/>
          <p:nvPr/>
        </p:nvSpPr>
        <p:spPr>
          <a:xfrm>
            <a:off x="3710223" y="6508749"/>
            <a:ext cx="5546254" cy="241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900">
                <a:solidFill>
                  <a:srgbClr val="BFBFBF"/>
                </a:solidFill>
                <a:uFill>
                  <a:solidFill>
                    <a:srgbClr val="BFBFBF"/>
                  </a:solidFill>
                </a:uFill>
                <a:latin typeface="Comic Sans MS"/>
                <a:ea typeface="Comic Sans MS"/>
                <a:cs typeface="Comic Sans MS"/>
                <a:sym typeface="Comic Sans MS"/>
              </a:defRPr>
            </a:lvl1pPr>
          </a:lstStyle>
          <a:p>
            <a:pPr/>
            <a:r>
              <a:t>Biometrics System Concepts (Course HJ59, K.U.Leuven) – D. Vandermeulen – Fingerprint Recognition  </a:t>
            </a:r>
          </a:p>
        </p:txBody>
      </p:sp>
      <p:pic>
        <p:nvPicPr>
          <p:cNvPr id="701" name="image.png" descr="image.png"/>
          <p:cNvPicPr>
            <a:picLocks noChangeAspect="1"/>
          </p:cNvPicPr>
          <p:nvPr/>
        </p:nvPicPr>
        <p:blipFill>
          <a:blip r:embed="rId2">
            <a:extLst/>
          </a:blip>
          <a:stretch>
            <a:fillRect/>
          </a:stretch>
        </p:blipFill>
        <p:spPr>
          <a:xfrm>
            <a:off x="2538202" y="5362678"/>
            <a:ext cx="7315201" cy="1514644"/>
          </a:xfrm>
          <a:prstGeom prst="rect">
            <a:avLst/>
          </a:prstGeom>
          <a:ln w="12700">
            <a:miter lim="400000"/>
          </a:ln>
        </p:spPr>
      </p:pic>
      <p:pic>
        <p:nvPicPr>
          <p:cNvPr id="702" name="image.png" descr="image.png"/>
          <p:cNvPicPr>
            <a:picLocks noChangeAspect="1"/>
          </p:cNvPicPr>
          <p:nvPr/>
        </p:nvPicPr>
        <p:blipFill>
          <a:blip r:embed="rId3">
            <a:extLst/>
          </a:blip>
          <a:stretch>
            <a:fillRect/>
          </a:stretch>
        </p:blipFill>
        <p:spPr>
          <a:xfrm>
            <a:off x="3048000" y="228600"/>
            <a:ext cx="5848350" cy="5276850"/>
          </a:xfrm>
          <a:prstGeom prst="rect">
            <a:avLst/>
          </a:prstGeom>
          <a:ln w="12700">
            <a:miter lim="400000"/>
          </a:ln>
        </p:spPr>
      </p:pic>
      <p:sp>
        <p:nvSpPr>
          <p:cNvPr id="703" name="Title 1"/>
          <p:cNvSpPr txBox="1"/>
          <p:nvPr>
            <p:ph type="title"/>
          </p:nvPr>
        </p:nvSpPr>
        <p:spPr>
          <a:xfrm>
            <a:off x="575999" y="207035"/>
            <a:ext cx="11041202" cy="1152002"/>
          </a:xfrm>
          <a:prstGeom prst="rect">
            <a:avLst/>
          </a:prstGeom>
        </p:spPr>
        <p:txBody>
          <a:bodyPr/>
          <a:lstStyle/>
          <a:p>
            <a:pPr/>
          </a:p>
        </p:txBody>
      </p:sp>
      <p:sp>
        <p:nvSpPr>
          <p:cNvPr id="704" name="Content Placeholder 2"/>
          <p:cNvSpPr txBox="1"/>
          <p:nvPr>
            <p:ph type="body" idx="1"/>
          </p:nvPr>
        </p:nvSpPr>
        <p:spPr>
          <a:xfrm>
            <a:off x="575999" y="1656000"/>
            <a:ext cx="11041202" cy="4464001"/>
          </a:xfrm>
          <a:prstGeom prst="rect">
            <a:avLst/>
          </a:prstGeom>
        </p:spPr>
        <p:txBody>
          <a:bodyPr/>
          <a:lstStyle/>
          <a:p>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707" name="Title 1"/>
          <p:cNvSpPr txBox="1"/>
          <p:nvPr>
            <p:ph type="title"/>
          </p:nvPr>
        </p:nvSpPr>
        <p:spPr>
          <a:xfrm>
            <a:off x="575998" y="1799999"/>
            <a:ext cx="6096525" cy="2386802"/>
          </a:xfrm>
          <a:prstGeom prst="rect">
            <a:avLst/>
          </a:prstGeom>
        </p:spPr>
        <p:txBody>
          <a:bodyPr/>
          <a:lstStyle/>
          <a:p>
            <a:pPr/>
            <a:r>
              <a:t>FP feature extraction</a:t>
            </a:r>
          </a:p>
        </p:txBody>
      </p:sp>
      <p:sp>
        <p:nvSpPr>
          <p:cNvPr id="708" name="Text Placeholder 2"/>
          <p:cNvSpPr txBox="1"/>
          <p:nvPr>
            <p:ph type="body" sz="quarter" idx="1"/>
          </p:nvPr>
        </p:nvSpPr>
        <p:spPr>
          <a:xfrm>
            <a:off x="575999" y="4359600"/>
            <a:ext cx="6096264" cy="1501201"/>
          </a:xfrm>
          <a:prstGeom prst="rect">
            <a:avLst/>
          </a:prstGeom>
        </p:spPr>
        <p:txBody>
          <a:bodyPr/>
          <a:lstStyle/>
          <a:p>
            <a:pPr/>
          </a:p>
        </p:txBody>
      </p:sp>
      <p:sp>
        <p:nvSpPr>
          <p:cNvPr id="709"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0"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711" name="Picture Placeholder 6" descr="Picture Placeholder 6"/>
          <p:cNvPicPr>
            <a:picLocks noChangeAspect="1"/>
          </p:cNvPicPr>
          <p:nvPr>
            <p:ph type="pic" idx="14"/>
          </p:nvPr>
        </p:nvPicPr>
        <p:blipFill>
          <a:blip r:embed="rId2">
            <a:extLst/>
          </a:blip>
          <a:stretch>
            <a:fillRect/>
          </a:stretch>
        </p:blipFill>
        <p:spPr>
          <a:prstGeom prst="rect">
            <a:avLst/>
          </a:prstGeom>
        </p:spPr>
      </p:pic>
      <p:pic>
        <p:nvPicPr>
          <p:cNvPr id="712" name="Image" descr="Image"/>
          <p:cNvPicPr>
            <a:picLocks noChangeAspect="1"/>
          </p:cNvPicPr>
          <p:nvPr/>
        </p:nvPicPr>
        <p:blipFill>
          <a:blip r:embed="rId3">
            <a:extLst/>
          </a:blip>
          <a:srcRect l="0" t="0" r="50325" b="35317"/>
          <a:stretch>
            <a:fillRect/>
          </a:stretch>
        </p:blipFill>
        <p:spPr>
          <a:xfrm>
            <a:off x="7198776" y="214665"/>
            <a:ext cx="4368674" cy="2887478"/>
          </a:xfrm>
          <a:prstGeom prst="rect">
            <a:avLst/>
          </a:prstGeom>
          <a:ln w="12700">
            <a:miter lim="400000"/>
          </a:ln>
        </p:spPr>
      </p:pic>
      <p:pic>
        <p:nvPicPr>
          <p:cNvPr id="713" name="Image" descr="Image"/>
          <p:cNvPicPr>
            <a:picLocks noChangeAspect="1"/>
          </p:cNvPicPr>
          <p:nvPr/>
        </p:nvPicPr>
        <p:blipFill>
          <a:blip r:embed="rId3">
            <a:extLst/>
          </a:blip>
          <a:srcRect l="49675" t="0" r="0" b="35317"/>
          <a:stretch>
            <a:fillRect/>
          </a:stretch>
        </p:blipFill>
        <p:spPr>
          <a:xfrm>
            <a:off x="7320263" y="3029780"/>
            <a:ext cx="4425821" cy="28874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Footer Placeholder 2"/>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252" name="Title 5"/>
          <p:cNvSpPr txBox="1"/>
          <p:nvPr>
            <p:ph type="title"/>
          </p:nvPr>
        </p:nvSpPr>
        <p:spPr>
          <a:xfrm>
            <a:off x="575998" y="1799999"/>
            <a:ext cx="6096525" cy="2386802"/>
          </a:xfrm>
          <a:prstGeom prst="rect">
            <a:avLst/>
          </a:prstGeom>
        </p:spPr>
        <p:txBody>
          <a:bodyPr/>
          <a:lstStyle/>
          <a:p>
            <a:pPr/>
            <a:r>
              <a:t>Fingerprint Recognition System</a:t>
            </a:r>
          </a:p>
        </p:txBody>
      </p:sp>
      <p:sp>
        <p:nvSpPr>
          <p:cNvPr id="253" name="Text Placeholder 6"/>
          <p:cNvSpPr txBox="1"/>
          <p:nvPr>
            <p:ph type="body" sz="quarter" idx="1"/>
          </p:nvPr>
        </p:nvSpPr>
        <p:spPr>
          <a:xfrm>
            <a:off x="575999" y="4359600"/>
            <a:ext cx="6096264" cy="1501201"/>
          </a:xfrm>
          <a:prstGeom prst="rect">
            <a:avLst/>
          </a:prstGeom>
        </p:spPr>
        <p:txBody>
          <a:bodyPr/>
          <a:lstStyle/>
          <a:p>
            <a:pPr/>
          </a:p>
        </p:txBody>
      </p:sp>
      <p:sp>
        <p:nvSpPr>
          <p:cNvPr id="254" name="Slide Number Placeholder 3"/>
          <p:cNvSpPr txBox="1"/>
          <p:nvPr>
            <p:ph type="sldNum" sz="quarter" idx="2"/>
          </p:nvPr>
        </p:nvSpPr>
        <p:spPr>
          <a:xfrm>
            <a:off x="576000" y="6466227"/>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5" name="Picture Placeholder 7" descr="Picture Placeholder 7"/>
          <p:cNvPicPr>
            <a:picLocks noChangeAspect="1"/>
          </p:cNvPicPr>
          <p:nvPr>
            <p:ph type="pic" idx="13"/>
          </p:nvPr>
        </p:nvPicPr>
        <p:blipFill>
          <a:blip r:embed="rId2">
            <a:extLst/>
          </a:blip>
          <a:stretch>
            <a:fillRect/>
          </a:stretch>
        </p:blipFill>
        <p:spPr>
          <a:prstGeom prst="rect">
            <a:avLst/>
          </a:prstGeom>
        </p:spPr>
      </p:pic>
      <p:pic>
        <p:nvPicPr>
          <p:cNvPr id="256" name="Picture Placeholder 8" descr="Picture Placeholder 8"/>
          <p:cNvPicPr>
            <a:picLocks noChangeAspect="1"/>
          </p:cNvPicPr>
          <p:nvPr>
            <p:ph type="pic" idx="14"/>
          </p:nvPr>
        </p:nvPicPr>
        <p:blipFill>
          <a:blip r:embed="rId2">
            <a:extLst/>
          </a:blip>
          <a:stretch>
            <a:fillRect/>
          </a:stretch>
        </p:blipFill>
        <p:spPr>
          <a:prstGeom prst="rect">
            <a:avLst/>
          </a:prstGeom>
        </p:spPr>
      </p:pic>
      <p:sp>
        <p:nvSpPr>
          <p:cNvPr id="257" name="object 12"/>
          <p:cNvSpPr/>
          <p:nvPr/>
        </p:nvSpPr>
        <p:spPr>
          <a:xfrm>
            <a:off x="7903633" y="1470695"/>
            <a:ext cx="2798065" cy="3677413"/>
          </a:xfrm>
          <a:prstGeom prst="rect">
            <a:avLst/>
          </a:prstGeom>
          <a:blipFill>
            <a:blip r:embed="rId3"/>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716" name="Title 1"/>
          <p:cNvSpPr txBox="1"/>
          <p:nvPr>
            <p:ph type="title"/>
          </p:nvPr>
        </p:nvSpPr>
        <p:spPr>
          <a:xfrm>
            <a:off x="575998" y="1799999"/>
            <a:ext cx="6672528" cy="2386802"/>
          </a:xfrm>
          <a:prstGeom prst="rect">
            <a:avLst/>
          </a:prstGeom>
        </p:spPr>
        <p:txBody>
          <a:bodyPr/>
          <a:lstStyle/>
          <a:p>
            <a:pPr/>
            <a:r>
              <a:t>Representation L1</a:t>
            </a:r>
            <a:br/>
            <a:r>
              <a:t>Ridge (frequency, orientation) extraction</a:t>
            </a:r>
          </a:p>
        </p:txBody>
      </p:sp>
      <p:sp>
        <p:nvSpPr>
          <p:cNvPr id="717" name="Text Placeholder 2"/>
          <p:cNvSpPr txBox="1"/>
          <p:nvPr>
            <p:ph type="body" sz="quarter" idx="1"/>
          </p:nvPr>
        </p:nvSpPr>
        <p:spPr>
          <a:xfrm>
            <a:off x="575999" y="4359600"/>
            <a:ext cx="6096264" cy="1501201"/>
          </a:xfrm>
          <a:prstGeom prst="rect">
            <a:avLst/>
          </a:prstGeom>
        </p:spPr>
        <p:txBody>
          <a:bodyPr/>
          <a:lstStyle/>
          <a:p>
            <a:pPr/>
          </a:p>
        </p:txBody>
      </p:sp>
      <p:sp>
        <p:nvSpPr>
          <p:cNvPr id="718"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9"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720" name="image.png" descr="image.png"/>
          <p:cNvPicPr>
            <a:picLocks noChangeAspect="1"/>
          </p:cNvPicPr>
          <p:nvPr/>
        </p:nvPicPr>
        <p:blipFill>
          <a:blip r:embed="rId3">
            <a:extLst/>
          </a:blip>
          <a:srcRect l="0" t="0" r="49087" b="0"/>
          <a:stretch>
            <a:fillRect/>
          </a:stretch>
        </p:blipFill>
        <p:spPr>
          <a:xfrm>
            <a:off x="8138438" y="1247186"/>
            <a:ext cx="2365025" cy="1990407"/>
          </a:xfrm>
          <a:prstGeom prst="rect">
            <a:avLst/>
          </a:prstGeom>
          <a:ln w="12700">
            <a:miter lim="400000"/>
          </a:ln>
        </p:spPr>
      </p:pic>
      <p:pic>
        <p:nvPicPr>
          <p:cNvPr id="721" name="image.png" descr="image.png"/>
          <p:cNvPicPr>
            <a:picLocks noChangeAspect="1"/>
          </p:cNvPicPr>
          <p:nvPr/>
        </p:nvPicPr>
        <p:blipFill>
          <a:blip r:embed="rId3">
            <a:extLst/>
          </a:blip>
          <a:srcRect l="49087" t="0" r="0" b="0"/>
          <a:stretch>
            <a:fillRect/>
          </a:stretch>
        </p:blipFill>
        <p:spPr>
          <a:xfrm>
            <a:off x="8007450" y="3586793"/>
            <a:ext cx="2365025" cy="1990407"/>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Content Placeholder 1"/>
          <p:cNvSpPr txBox="1"/>
          <p:nvPr>
            <p:ph type="body" idx="1"/>
          </p:nvPr>
        </p:nvSpPr>
        <p:spPr>
          <a:xfrm>
            <a:off x="575999" y="1656000"/>
            <a:ext cx="11041202" cy="4464001"/>
          </a:xfrm>
          <a:prstGeom prst="rect">
            <a:avLst/>
          </a:prstGeom>
        </p:spPr>
        <p:txBody>
          <a:bodyPr/>
          <a:lstStyle/>
          <a:p>
            <a:pPr marL="293913" indent="-293913">
              <a:buSzPct val="125000"/>
              <a:defRPr sz="2000"/>
            </a:pPr>
            <a:r>
              <a:t>Divide the input fingerprint image into non-overlapping blocks of size WxW (e.g. 16x16)</a:t>
            </a:r>
          </a:p>
          <a:p>
            <a:pPr marL="293913" indent="-293913">
              <a:buSzPct val="125000"/>
              <a:defRPr sz="2000"/>
            </a:pPr>
            <a:r>
              <a:t>Compute the gradients G</a:t>
            </a:r>
            <a:r>
              <a:rPr baseline="-25000"/>
              <a:t>x</a:t>
            </a:r>
            <a:r>
              <a:t> and G</a:t>
            </a:r>
            <a:r>
              <a:rPr baseline="-25000"/>
              <a:t>y</a:t>
            </a:r>
            <a:r>
              <a:t> at each pixel in each block</a:t>
            </a:r>
          </a:p>
          <a:p>
            <a:pPr marL="293913" indent="-293913">
              <a:buSzPct val="125000"/>
              <a:defRPr sz="2000"/>
            </a:pPr>
            <a:r>
              <a:t>Estimate the (optimal in the least squares sense) local orientation at each pixel [i,j] using the following equations:</a:t>
            </a:r>
          </a:p>
        </p:txBody>
      </p:sp>
      <p:sp>
        <p:nvSpPr>
          <p:cNvPr id="724" name="Orientation Field Estimation"/>
          <p:cNvSpPr txBox="1"/>
          <p:nvPr>
            <p:ph type="title"/>
          </p:nvPr>
        </p:nvSpPr>
        <p:spPr>
          <a:xfrm>
            <a:off x="575999" y="207035"/>
            <a:ext cx="11041202" cy="1152002"/>
          </a:xfrm>
          <a:prstGeom prst="rect">
            <a:avLst/>
          </a:prstGeom>
        </p:spPr>
        <p:txBody>
          <a:bodyPr/>
          <a:lstStyle/>
          <a:p>
            <a:pPr/>
            <a:r>
              <a:t>Orientation Field Estimation</a:t>
            </a:r>
          </a:p>
        </p:txBody>
      </p:sp>
      <p:pic>
        <p:nvPicPr>
          <p:cNvPr id="725" name="image.png" descr="image.png"/>
          <p:cNvPicPr>
            <a:picLocks noChangeAspect="1"/>
          </p:cNvPicPr>
          <p:nvPr/>
        </p:nvPicPr>
        <p:blipFill>
          <a:blip r:embed="rId2">
            <a:extLst/>
          </a:blip>
          <a:stretch>
            <a:fillRect/>
          </a:stretch>
        </p:blipFill>
        <p:spPr>
          <a:xfrm>
            <a:off x="783577" y="3622535"/>
            <a:ext cx="4338682" cy="2300837"/>
          </a:xfrm>
          <a:prstGeom prst="rect">
            <a:avLst/>
          </a:prstGeom>
          <a:ln>
            <a:solidFill>
              <a:srgbClr val="000000"/>
            </a:solidFill>
            <a:miter lim="400000"/>
          </a:ln>
          <a:effectLst>
            <a:outerShdw sx="100000" sy="100000" kx="0" ky="0" algn="b" rotWithShape="0" blurRad="63500" dist="101600" dir="2700000">
              <a:srgbClr val="929292">
                <a:alpha val="74996"/>
              </a:srgbClr>
            </a:outerShdw>
          </a:effectLst>
        </p:spPr>
      </p:pic>
      <p:pic>
        <p:nvPicPr>
          <p:cNvPr id="726" name="image.png" descr="image.png"/>
          <p:cNvPicPr>
            <a:picLocks noChangeAspect="1"/>
          </p:cNvPicPr>
          <p:nvPr/>
        </p:nvPicPr>
        <p:blipFill>
          <a:blip r:embed="rId3">
            <a:extLst/>
          </a:blip>
          <a:stretch>
            <a:fillRect/>
          </a:stretch>
        </p:blipFill>
        <p:spPr>
          <a:xfrm>
            <a:off x="5659115" y="3108414"/>
            <a:ext cx="5324476" cy="306705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Biometrics System Concepts (Course HJ59, K.U.Leuven) – D. Vandermeulen – Fingerprint Recognition"/>
          <p:cNvSpPr txBox="1"/>
          <p:nvPr/>
        </p:nvSpPr>
        <p:spPr>
          <a:xfrm>
            <a:off x="3710223" y="6508749"/>
            <a:ext cx="5546254" cy="241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900">
                <a:solidFill>
                  <a:srgbClr val="BFBFBF"/>
                </a:solidFill>
                <a:uFill>
                  <a:solidFill>
                    <a:srgbClr val="BFBFBF"/>
                  </a:solidFill>
                </a:uFill>
                <a:latin typeface="Comic Sans MS"/>
                <a:ea typeface="Comic Sans MS"/>
                <a:cs typeface="Comic Sans MS"/>
                <a:sym typeface="Comic Sans MS"/>
              </a:defRPr>
            </a:lvl1pPr>
          </a:lstStyle>
          <a:p>
            <a:pPr/>
            <a:r>
              <a:t>Biometrics System Concepts (Course HJ59, K.U.Leuven) – D. Vandermeulen – Fingerprint Recognition  </a:t>
            </a:r>
          </a:p>
        </p:txBody>
      </p:sp>
      <p:sp>
        <p:nvSpPr>
          <p:cNvPr id="729" name="Hierarchical re-estimation based on consistency level  of the orientation field in the local neighborhood of a block with the following formula:…"/>
          <p:cNvSpPr txBox="1"/>
          <p:nvPr>
            <p:ph type="body" idx="1"/>
          </p:nvPr>
        </p:nvSpPr>
        <p:spPr>
          <a:xfrm>
            <a:off x="575999" y="1656000"/>
            <a:ext cx="11041202" cy="4464001"/>
          </a:xfrm>
          <a:prstGeom prst="rect">
            <a:avLst/>
          </a:prstGeom>
        </p:spPr>
        <p:txBody>
          <a:bodyPr/>
          <a:lstStyle/>
          <a:p>
            <a:pPr marL="342900" indent="-301625">
              <a:buSzTx/>
              <a:buNone/>
              <a:defRPr sz="2000">
                <a:solidFill>
                  <a:srgbClr val="FF2600"/>
                </a:solidFill>
                <a:uFill>
                  <a:solidFill>
                    <a:srgbClr val="FF2600"/>
                  </a:solidFill>
                </a:uFill>
              </a:defRPr>
            </a:pPr>
            <a:r>
              <a:t>Hierarchical re-estimation</a:t>
            </a:r>
            <a:r>
              <a:rPr>
                <a:solidFill>
                  <a:schemeClr val="accent2"/>
                </a:solidFill>
                <a:uFillTx/>
              </a:rPr>
              <a:t> based on consistency level  of the orientation field in the local neighborhood of a block with the following formula:</a:t>
            </a:r>
            <a:endParaRPr>
              <a:solidFill>
                <a:schemeClr val="accent2"/>
              </a:solidFill>
              <a:uFillTx/>
            </a:endParaRPr>
          </a:p>
          <a:p>
            <a:pPr marL="342900" indent="-301625">
              <a:buSzTx/>
              <a:buNone/>
              <a:defRPr sz="2000"/>
            </a:pPr>
          </a:p>
          <a:p>
            <a:pPr marL="342900" indent="-301625">
              <a:buSzTx/>
              <a:buNone/>
              <a:defRPr sz="2000"/>
            </a:pPr>
          </a:p>
          <a:p>
            <a:pPr marL="342900" indent="-301625">
              <a:buSzTx/>
              <a:buNone/>
              <a:defRPr sz="2000"/>
            </a:pPr>
          </a:p>
          <a:p>
            <a:pPr marL="342900" indent="-301625" algn="just">
              <a:buSzTx/>
              <a:buNone/>
              <a:defRPr sz="2000"/>
            </a:pPr>
          </a:p>
          <a:p>
            <a:pPr marL="342900" indent="-301625" algn="just">
              <a:buSzTx/>
              <a:buNone/>
              <a:defRPr sz="2000"/>
            </a:pPr>
          </a:p>
          <a:p>
            <a:pPr marL="342900" indent="-301625" algn="just">
              <a:buSzTx/>
              <a:buNone/>
              <a:defRPr i="1" sz="2000"/>
            </a:pPr>
            <a:r>
              <a:t>D</a:t>
            </a:r>
            <a:r>
              <a:rPr i="0"/>
              <a:t> represents the local neighborhood (e.g. 5x5) around the block (</a:t>
            </a:r>
            <a:r>
              <a:rPr i="0"/>
              <a:t>i, j</a:t>
            </a:r>
            <a:r>
              <a:rPr i="0"/>
              <a:t>); N is the number of blocks within D; q(</a:t>
            </a:r>
            <a:r>
              <a:rPr i="0"/>
              <a:t>i</a:t>
            </a:r>
            <a:r>
              <a:rPr i="0"/>
              <a:t>’,</a:t>
            </a:r>
            <a:r>
              <a:rPr i="0"/>
              <a:t>j</a:t>
            </a:r>
            <a:r>
              <a:rPr i="0"/>
              <a:t>’) and q(</a:t>
            </a:r>
            <a:r>
              <a:rPr i="0"/>
              <a:t>i</a:t>
            </a:r>
            <a:r>
              <a:rPr i="0"/>
              <a:t>,</a:t>
            </a:r>
            <a:r>
              <a:rPr i="0"/>
              <a:t>j</a:t>
            </a:r>
            <a:r>
              <a:rPr i="0"/>
              <a:t>) are local ridge orientations at blocks (</a:t>
            </a:r>
            <a:r>
              <a:rPr i="0"/>
              <a:t>i</a:t>
            </a:r>
            <a:r>
              <a:rPr i="0"/>
              <a:t>’,</a:t>
            </a:r>
            <a:r>
              <a:rPr i="0"/>
              <a:t>j</a:t>
            </a:r>
            <a:r>
              <a:rPr i="0"/>
              <a:t>’) and (</a:t>
            </a:r>
            <a:r>
              <a:rPr i="0"/>
              <a:t>i</a:t>
            </a:r>
            <a:r>
              <a:rPr i="0"/>
              <a:t>,</a:t>
            </a:r>
            <a:r>
              <a:rPr i="0"/>
              <a:t>j</a:t>
            </a:r>
            <a:r>
              <a:rPr i="0"/>
              <a:t>), respectively.</a:t>
            </a:r>
          </a:p>
        </p:txBody>
      </p:sp>
      <p:sp>
        <p:nvSpPr>
          <p:cNvPr id="730" name="Orientation Field Estimation (2)"/>
          <p:cNvSpPr txBox="1"/>
          <p:nvPr>
            <p:ph type="title"/>
          </p:nvPr>
        </p:nvSpPr>
        <p:spPr>
          <a:xfrm>
            <a:off x="575999" y="207035"/>
            <a:ext cx="11041202" cy="1152002"/>
          </a:xfrm>
          <a:prstGeom prst="rect">
            <a:avLst/>
          </a:prstGeom>
        </p:spPr>
        <p:txBody>
          <a:bodyPr/>
          <a:lstStyle/>
          <a:p>
            <a:pPr/>
            <a:r>
              <a:t>Orientation Field Estimation (2)</a:t>
            </a:r>
          </a:p>
        </p:txBody>
      </p:sp>
      <p:pic>
        <p:nvPicPr>
          <p:cNvPr id="731" name="image.png" descr="image.png"/>
          <p:cNvPicPr>
            <a:picLocks noChangeAspect="1"/>
          </p:cNvPicPr>
          <p:nvPr/>
        </p:nvPicPr>
        <p:blipFill>
          <a:blip r:embed="rId2">
            <a:extLst/>
          </a:blip>
          <a:stretch>
            <a:fillRect/>
          </a:stretch>
        </p:blipFill>
        <p:spPr>
          <a:xfrm>
            <a:off x="700321" y="2762250"/>
            <a:ext cx="6019803" cy="1333500"/>
          </a:xfrm>
          <a:prstGeom prst="rect">
            <a:avLst/>
          </a:prstGeom>
          <a:ln>
            <a:solidFill>
              <a:srgbClr val="000000"/>
            </a:solidFill>
            <a:miter lim="400000"/>
          </a:ln>
          <a:effectLst>
            <a:outerShdw sx="100000" sy="100000" kx="0" ky="0" algn="b" rotWithShape="0" blurRad="63500" dist="101600" dir="2700000">
              <a:srgbClr val="929292">
                <a:alpha val="74996"/>
              </a:srgbClr>
            </a:outerShdw>
          </a:effectLst>
        </p:spPr>
      </p:pic>
      <p:pic>
        <p:nvPicPr>
          <p:cNvPr id="732" name="Picture 1" descr="Picture 1"/>
          <p:cNvPicPr>
            <a:picLocks noChangeAspect="1"/>
          </p:cNvPicPr>
          <p:nvPr/>
        </p:nvPicPr>
        <p:blipFill>
          <a:blip r:embed="rId3">
            <a:extLst/>
          </a:blip>
          <a:stretch>
            <a:fillRect/>
          </a:stretch>
        </p:blipFill>
        <p:spPr>
          <a:xfrm>
            <a:off x="6965501" y="2050937"/>
            <a:ext cx="4864101" cy="2578101"/>
          </a:xfrm>
          <a:prstGeom prst="rect">
            <a:avLst/>
          </a:prstGeom>
          <a:ln w="12700">
            <a:miter lim="400000"/>
          </a:ln>
        </p:spPr>
      </p:pic>
      <p:pic>
        <p:nvPicPr>
          <p:cNvPr id="733" name="image124.png" descr="image124.png"/>
          <p:cNvPicPr>
            <a:picLocks noChangeAspect="1"/>
          </p:cNvPicPr>
          <p:nvPr/>
        </p:nvPicPr>
        <p:blipFill>
          <a:blip r:embed="rId4">
            <a:extLst/>
          </a:blip>
          <a:stretch>
            <a:fillRect/>
          </a:stretch>
        </p:blipFill>
        <p:spPr>
          <a:xfrm>
            <a:off x="0" y="0"/>
            <a:ext cx="1549400" cy="2159000"/>
          </a:xfrm>
          <a:prstGeom prst="rect">
            <a:avLst/>
          </a:prstGeom>
          <a:ln w="12700">
            <a:miter lim="400000"/>
          </a:ln>
        </p:spPr>
      </p:pic>
      <p:pic>
        <p:nvPicPr>
          <p:cNvPr id="734" name="image124.png" descr="image124.png"/>
          <p:cNvPicPr>
            <a:picLocks noChangeAspect="1"/>
          </p:cNvPicPr>
          <p:nvPr/>
        </p:nvPicPr>
        <p:blipFill>
          <a:blip r:embed="rId4">
            <a:extLst/>
          </a:blip>
          <a:stretch>
            <a:fillRect/>
          </a:stretch>
        </p:blipFill>
        <p:spPr>
          <a:xfrm>
            <a:off x="0" y="0"/>
            <a:ext cx="1549400" cy="21590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Content Placeholder 1"/>
          <p:cNvSpPr txBox="1"/>
          <p:nvPr>
            <p:ph type="body" idx="1"/>
          </p:nvPr>
        </p:nvSpPr>
        <p:spPr>
          <a:xfrm>
            <a:off x="575999" y="1656000"/>
            <a:ext cx="11041202" cy="4464001"/>
          </a:xfrm>
          <a:prstGeom prst="rect">
            <a:avLst/>
          </a:prstGeom>
        </p:spPr>
        <p:txBody>
          <a:bodyPr/>
          <a:lstStyle/>
          <a:p>
            <a:pPr/>
          </a:p>
        </p:txBody>
      </p:sp>
      <p:sp>
        <p:nvSpPr>
          <p:cNvPr id="737" name="Orientation Field Estimation"/>
          <p:cNvSpPr txBox="1"/>
          <p:nvPr>
            <p:ph type="title"/>
          </p:nvPr>
        </p:nvSpPr>
        <p:spPr>
          <a:xfrm>
            <a:off x="575999" y="207035"/>
            <a:ext cx="11041202" cy="1152002"/>
          </a:xfrm>
          <a:prstGeom prst="rect">
            <a:avLst/>
          </a:prstGeom>
        </p:spPr>
        <p:txBody>
          <a:bodyPr/>
          <a:lstStyle/>
          <a:p>
            <a:pPr/>
            <a:r>
              <a:t>Orientation Field Estimation</a:t>
            </a:r>
          </a:p>
        </p:txBody>
      </p:sp>
      <p:pic>
        <p:nvPicPr>
          <p:cNvPr id="738" name="image.png" descr="image.png"/>
          <p:cNvPicPr>
            <a:picLocks noChangeAspect="1"/>
          </p:cNvPicPr>
          <p:nvPr/>
        </p:nvPicPr>
        <p:blipFill>
          <a:blip r:embed="rId2">
            <a:extLst/>
          </a:blip>
          <a:stretch>
            <a:fillRect/>
          </a:stretch>
        </p:blipFill>
        <p:spPr>
          <a:xfrm>
            <a:off x="2057400" y="1219200"/>
            <a:ext cx="8077200" cy="4973638"/>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Content Placeholder 1"/>
          <p:cNvSpPr txBox="1"/>
          <p:nvPr>
            <p:ph type="body" idx="1"/>
          </p:nvPr>
        </p:nvSpPr>
        <p:spPr>
          <a:xfrm>
            <a:off x="355432" y="1599422"/>
            <a:ext cx="11481135" cy="4464001"/>
          </a:xfrm>
          <a:prstGeom prst="rect">
            <a:avLst/>
          </a:prstGeom>
        </p:spPr>
        <p:txBody>
          <a:bodyPr/>
          <a:lstStyle/>
          <a:p>
            <a:pPr marL="571500" indent="-342900">
              <a:buClr>
                <a:srgbClr val="000000"/>
              </a:buClr>
              <a:defRPr sz="2000"/>
            </a:pPr>
            <a:r>
              <a:t>Gray level values in ridges attain local maxima along direction normal to the local ridge orientation </a:t>
            </a:r>
          </a:p>
          <a:p>
            <a:pPr lvl="1" marL="0" indent="457200">
              <a:spcBef>
                <a:spcPts val="500"/>
              </a:spcBef>
              <a:buSzTx/>
              <a:buNone/>
              <a:defRPr sz="2000"/>
            </a:pPr>
            <a:r>
              <a:t>or </a:t>
            </a:r>
          </a:p>
          <a:p>
            <a:pPr marL="571500" indent="-342900">
              <a:buClr>
                <a:srgbClr val="000000"/>
              </a:buClr>
              <a:defRPr sz="2000"/>
            </a:pPr>
            <a:r>
              <a:t>Maximum along one of the principal curvatures and zero other principal curvature</a:t>
            </a:r>
          </a:p>
        </p:txBody>
      </p:sp>
      <p:sp>
        <p:nvSpPr>
          <p:cNvPr id="741" name="Ridge Detection"/>
          <p:cNvSpPr txBox="1"/>
          <p:nvPr>
            <p:ph type="title"/>
          </p:nvPr>
        </p:nvSpPr>
        <p:spPr>
          <a:xfrm>
            <a:off x="575999" y="207035"/>
            <a:ext cx="11041202" cy="1152002"/>
          </a:xfrm>
          <a:prstGeom prst="rect">
            <a:avLst/>
          </a:prstGeom>
        </p:spPr>
        <p:txBody>
          <a:bodyPr/>
          <a:lstStyle/>
          <a:p>
            <a:pPr/>
            <a:r>
              <a:t>Ridge Detection</a:t>
            </a:r>
          </a:p>
        </p:txBody>
      </p:sp>
      <p:pic>
        <p:nvPicPr>
          <p:cNvPr id="742" name="image.png" descr="image.png"/>
          <p:cNvPicPr>
            <a:picLocks noChangeAspect="1"/>
          </p:cNvPicPr>
          <p:nvPr/>
        </p:nvPicPr>
        <p:blipFill>
          <a:blip r:embed="rId2">
            <a:extLst/>
          </a:blip>
          <a:stretch>
            <a:fillRect/>
          </a:stretch>
        </p:blipFill>
        <p:spPr>
          <a:xfrm>
            <a:off x="2286000" y="3733800"/>
            <a:ext cx="3200400" cy="1658939"/>
          </a:xfrm>
          <a:prstGeom prst="rect">
            <a:avLst/>
          </a:prstGeom>
          <a:ln w="12700">
            <a:miter lim="400000"/>
          </a:ln>
        </p:spPr>
      </p:pic>
      <p:sp>
        <p:nvSpPr>
          <p:cNvPr id="743" name="ideal"/>
          <p:cNvSpPr txBox="1"/>
          <p:nvPr/>
        </p:nvSpPr>
        <p:spPr>
          <a:xfrm>
            <a:off x="3300424" y="5785414"/>
            <a:ext cx="613161"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ideal</a:t>
            </a:r>
          </a:p>
        </p:txBody>
      </p:sp>
      <p:sp>
        <p:nvSpPr>
          <p:cNvPr id="744" name="Real fingerprint detail"/>
          <p:cNvSpPr txBox="1"/>
          <p:nvPr/>
        </p:nvSpPr>
        <p:spPr>
          <a:xfrm>
            <a:off x="6490592" y="5718739"/>
            <a:ext cx="2290379" cy="33542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lstStyle>
          <a:p>
            <a:pPr/>
            <a:r>
              <a:t>Real fingerprint detail</a:t>
            </a:r>
          </a:p>
        </p:txBody>
      </p:sp>
      <p:pic>
        <p:nvPicPr>
          <p:cNvPr id="745" name="image.png" descr="image.png"/>
          <p:cNvPicPr>
            <a:picLocks noChangeAspect="1"/>
          </p:cNvPicPr>
          <p:nvPr/>
        </p:nvPicPr>
        <p:blipFill>
          <a:blip r:embed="rId3">
            <a:extLst/>
          </a:blip>
          <a:stretch>
            <a:fillRect/>
          </a:stretch>
        </p:blipFill>
        <p:spPr>
          <a:xfrm>
            <a:off x="6172200" y="3048000"/>
            <a:ext cx="3638550" cy="269716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Content Placeholder 1"/>
          <p:cNvSpPr txBox="1"/>
          <p:nvPr>
            <p:ph type="body" idx="1"/>
          </p:nvPr>
        </p:nvSpPr>
        <p:spPr>
          <a:xfrm>
            <a:off x="575999" y="1656000"/>
            <a:ext cx="11041202" cy="4464001"/>
          </a:xfrm>
          <a:prstGeom prst="rect">
            <a:avLst/>
          </a:prstGeom>
        </p:spPr>
        <p:txBody>
          <a:bodyPr/>
          <a:lstStyle/>
          <a:p>
            <a:pPr/>
          </a:p>
        </p:txBody>
      </p:sp>
      <p:sp>
        <p:nvSpPr>
          <p:cNvPr id="748" name="Ridge Detection"/>
          <p:cNvSpPr txBox="1"/>
          <p:nvPr>
            <p:ph type="title"/>
          </p:nvPr>
        </p:nvSpPr>
        <p:spPr>
          <a:xfrm>
            <a:off x="575999" y="207035"/>
            <a:ext cx="11041202" cy="1152002"/>
          </a:xfrm>
          <a:prstGeom prst="rect">
            <a:avLst/>
          </a:prstGeom>
        </p:spPr>
        <p:txBody>
          <a:bodyPr/>
          <a:lstStyle/>
          <a:p>
            <a:pPr/>
            <a:r>
              <a:t>Ridge Detection</a:t>
            </a:r>
          </a:p>
        </p:txBody>
      </p:sp>
      <p:pic>
        <p:nvPicPr>
          <p:cNvPr id="749" name="image.png" descr="image.png"/>
          <p:cNvPicPr>
            <a:picLocks noChangeAspect="1"/>
          </p:cNvPicPr>
          <p:nvPr/>
        </p:nvPicPr>
        <p:blipFill>
          <a:blip r:embed="rId2">
            <a:extLst/>
          </a:blip>
          <a:stretch>
            <a:fillRect/>
          </a:stretch>
        </p:blipFill>
        <p:spPr>
          <a:xfrm>
            <a:off x="2300286" y="1422125"/>
            <a:ext cx="7591426" cy="3252789"/>
          </a:xfrm>
          <a:prstGeom prst="rect">
            <a:avLst/>
          </a:prstGeom>
          <a:ln w="12700">
            <a:miter lim="400000"/>
          </a:ln>
        </p:spPr>
      </p:pic>
      <p:sp>
        <p:nvSpPr>
          <p:cNvPr id="750" name="original"/>
          <p:cNvSpPr txBox="1"/>
          <p:nvPr/>
        </p:nvSpPr>
        <p:spPr>
          <a:xfrm>
            <a:off x="3495526" y="4791882"/>
            <a:ext cx="949102" cy="35999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2000"/>
            </a:lvl1pPr>
          </a:lstStyle>
          <a:p>
            <a:pPr/>
            <a:r>
              <a:t>original</a:t>
            </a:r>
          </a:p>
        </p:txBody>
      </p:sp>
      <p:sp>
        <p:nvSpPr>
          <p:cNvPr id="751" name="Ridge…"/>
          <p:cNvSpPr txBox="1"/>
          <p:nvPr/>
        </p:nvSpPr>
        <p:spPr>
          <a:xfrm>
            <a:off x="7277468" y="4784314"/>
            <a:ext cx="2248620" cy="130311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2000"/>
            </a:pPr>
            <a:r>
              <a:t>Ridge</a:t>
            </a:r>
            <a:endParaRPr sz="2400"/>
          </a:p>
          <a:p>
            <a:pPr indent="41275">
              <a:defRPr sz="2000"/>
            </a:pPr>
            <a:r>
              <a:t>Thinned</a:t>
            </a:r>
            <a:endParaRPr sz="2400"/>
          </a:p>
          <a:p>
            <a:pPr indent="41275">
              <a:defRPr sz="2000"/>
            </a:pPr>
            <a:r>
              <a:t>Cleaned:</a:t>
            </a:r>
            <a:endParaRPr sz="2400"/>
          </a:p>
          <a:p>
            <a:pPr marL="498475">
              <a:buClr>
                <a:srgbClr val="000000"/>
              </a:buClr>
              <a:buSzPct val="75000"/>
              <a:buChar char="•"/>
              <a:defRPr sz="1200"/>
            </a:pPr>
            <a:r>
              <a:t>	remove spikes </a:t>
            </a:r>
          </a:p>
          <a:p>
            <a:pPr marL="498475">
              <a:buClr>
                <a:srgbClr val="000000"/>
              </a:buClr>
              <a:buSzPct val="75000"/>
              <a:buChar char="•"/>
              <a:defRPr sz="1200"/>
            </a:pPr>
            <a:r>
              <a:t>	join broken ridges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Footer Placeholder 3"/>
          <p:cNvSpPr txBox="1"/>
          <p:nvPr/>
        </p:nvSpPr>
        <p:spPr>
          <a:xfrm>
            <a:off x="6033599" y="6466227"/>
            <a:ext cx="48132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000">
                <a:solidFill>
                  <a:srgbClr val="FFFFFF"/>
                </a:solidFill>
              </a:defRPr>
            </a:lvl1pPr>
          </a:lstStyle>
          <a:p>
            <a:pPr/>
            <a:r>
              <a:t>Faculty of Engineering Sciences, ESAT-PSI</a:t>
            </a:r>
          </a:p>
        </p:txBody>
      </p:sp>
      <p:sp>
        <p:nvSpPr>
          <p:cNvPr id="754" name="Title 1"/>
          <p:cNvSpPr txBox="1"/>
          <p:nvPr>
            <p:ph type="title"/>
          </p:nvPr>
        </p:nvSpPr>
        <p:spPr>
          <a:xfrm>
            <a:off x="575998" y="1799999"/>
            <a:ext cx="6672528" cy="2386802"/>
          </a:xfrm>
          <a:prstGeom prst="rect">
            <a:avLst/>
          </a:prstGeom>
        </p:spPr>
        <p:txBody>
          <a:bodyPr/>
          <a:lstStyle/>
          <a:p>
            <a:pPr/>
            <a:r>
              <a:t>Representation L2</a:t>
            </a:r>
            <a:br/>
            <a:r>
              <a:t>Minutiae extraction</a:t>
            </a:r>
          </a:p>
        </p:txBody>
      </p:sp>
      <p:sp>
        <p:nvSpPr>
          <p:cNvPr id="755" name="Text Placeholder 2"/>
          <p:cNvSpPr txBox="1"/>
          <p:nvPr>
            <p:ph type="body" sz="quarter" idx="1"/>
          </p:nvPr>
        </p:nvSpPr>
        <p:spPr>
          <a:xfrm>
            <a:off x="575999" y="4359600"/>
            <a:ext cx="6096264" cy="1501201"/>
          </a:xfrm>
          <a:prstGeom prst="rect">
            <a:avLst/>
          </a:prstGeom>
        </p:spPr>
        <p:txBody>
          <a:bodyPr/>
          <a:lstStyle/>
          <a:p>
            <a:pPr/>
          </a:p>
        </p:txBody>
      </p:sp>
      <p:sp>
        <p:nvSpPr>
          <p:cNvPr id="756" name="Slide Number Placeholder 4"/>
          <p:cNvSpPr txBox="1"/>
          <p:nvPr>
            <p:ph type="sldNum" sz="quarter" idx="2"/>
          </p:nvPr>
        </p:nvSpPr>
        <p:spPr>
          <a:xfrm>
            <a:off x="576000" y="6466227"/>
            <a:ext cx="153963"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7" name="Picture Placeholder 5" descr="Picture Placeholder 5"/>
          <p:cNvPicPr>
            <a:picLocks noChangeAspect="1"/>
          </p:cNvPicPr>
          <p:nvPr>
            <p:ph type="pic" idx="13"/>
          </p:nvPr>
        </p:nvPicPr>
        <p:blipFill>
          <a:blip r:embed="rId2">
            <a:extLst/>
          </a:blip>
          <a:stretch>
            <a:fillRect/>
          </a:stretch>
        </p:blipFill>
        <p:spPr>
          <a:prstGeom prst="rect">
            <a:avLst/>
          </a:prstGeom>
        </p:spPr>
      </p:pic>
      <p:pic>
        <p:nvPicPr>
          <p:cNvPr id="758" name="image.png" descr="image.png"/>
          <p:cNvPicPr>
            <a:picLocks noChangeAspect="1"/>
          </p:cNvPicPr>
          <p:nvPr/>
        </p:nvPicPr>
        <p:blipFill>
          <a:blip r:embed="rId3">
            <a:extLst/>
          </a:blip>
          <a:srcRect l="0" t="0" r="49087" b="0"/>
          <a:stretch>
            <a:fillRect/>
          </a:stretch>
        </p:blipFill>
        <p:spPr>
          <a:xfrm>
            <a:off x="8138438" y="1247186"/>
            <a:ext cx="2365025" cy="1990407"/>
          </a:xfrm>
          <a:prstGeom prst="rect">
            <a:avLst/>
          </a:prstGeom>
          <a:ln w="12700">
            <a:miter lim="400000"/>
          </a:ln>
        </p:spPr>
      </p:pic>
      <p:pic>
        <p:nvPicPr>
          <p:cNvPr id="759" name="image.png" descr="image.png"/>
          <p:cNvPicPr>
            <a:picLocks noChangeAspect="1"/>
          </p:cNvPicPr>
          <p:nvPr/>
        </p:nvPicPr>
        <p:blipFill>
          <a:blip r:embed="rId3">
            <a:extLst/>
          </a:blip>
          <a:srcRect l="49087" t="0" r="0" b="0"/>
          <a:stretch>
            <a:fillRect/>
          </a:stretch>
        </p:blipFill>
        <p:spPr>
          <a:xfrm>
            <a:off x="8007450" y="3586793"/>
            <a:ext cx="2365025" cy="1990407"/>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Minutiae extracted from ridge image…"/>
          <p:cNvSpPr txBox="1"/>
          <p:nvPr>
            <p:ph type="body" idx="1"/>
          </p:nvPr>
        </p:nvSpPr>
        <p:spPr>
          <a:xfrm>
            <a:off x="575999" y="1656000"/>
            <a:ext cx="11041202" cy="4464001"/>
          </a:xfrm>
          <a:prstGeom prst="rect">
            <a:avLst/>
          </a:prstGeom>
        </p:spPr>
        <p:txBody>
          <a:bodyPr/>
          <a:lstStyle/>
          <a:p>
            <a:pPr marL="298450" indent="-257175">
              <a:buClr>
                <a:srgbClr val="000000"/>
              </a:buClr>
              <a:buSzPct val="75000"/>
              <a:defRPr>
                <a:solidFill>
                  <a:srgbClr val="FF2600"/>
                </a:solidFill>
                <a:uFill>
                  <a:solidFill>
                    <a:srgbClr val="FF2600"/>
                  </a:solidFill>
                </a:uFill>
              </a:defRPr>
            </a:pPr>
            <a:r>
              <a:t>Minutiae extracted from ridge image</a:t>
            </a:r>
          </a:p>
          <a:p>
            <a:pPr marL="298450" indent="-257175">
              <a:buClr>
                <a:srgbClr val="000000"/>
              </a:buClr>
              <a:buSzPct val="75000"/>
            </a:pPr>
            <a:r>
              <a:t>Trivial if ridge image perfect</a:t>
            </a:r>
          </a:p>
        </p:txBody>
      </p:sp>
      <p:sp>
        <p:nvSpPr>
          <p:cNvPr id="762" name="Minutiae Detection (1)"/>
          <p:cNvSpPr txBox="1"/>
          <p:nvPr>
            <p:ph type="title"/>
          </p:nvPr>
        </p:nvSpPr>
        <p:spPr>
          <a:xfrm>
            <a:off x="575999" y="207035"/>
            <a:ext cx="11041202" cy="1152002"/>
          </a:xfrm>
          <a:prstGeom prst="rect">
            <a:avLst/>
          </a:prstGeom>
        </p:spPr>
        <p:txBody>
          <a:bodyPr/>
          <a:lstStyle/>
          <a:p>
            <a:pPr/>
            <a:r>
              <a:t>Minutiae Detection (1)</a:t>
            </a:r>
          </a:p>
        </p:txBody>
      </p:sp>
      <p:pic>
        <p:nvPicPr>
          <p:cNvPr id="763" name="image.png" descr="image.png"/>
          <p:cNvPicPr>
            <a:picLocks noChangeAspect="1"/>
          </p:cNvPicPr>
          <p:nvPr/>
        </p:nvPicPr>
        <p:blipFill>
          <a:blip r:embed="rId3">
            <a:extLst/>
          </a:blip>
          <a:stretch>
            <a:fillRect/>
          </a:stretch>
        </p:blipFill>
        <p:spPr>
          <a:xfrm>
            <a:off x="4343401" y="2971800"/>
            <a:ext cx="3040064" cy="3505200"/>
          </a:xfrm>
          <a:prstGeom prst="rect">
            <a:avLst/>
          </a:prstGeom>
          <a:ln w="12700">
            <a:miter lim="400000"/>
          </a:ln>
        </p:spPr>
      </p:pic>
      <p:pic>
        <p:nvPicPr>
          <p:cNvPr id="764" name="image.png" descr="image.png"/>
          <p:cNvPicPr>
            <a:picLocks noChangeAspect="1"/>
          </p:cNvPicPr>
          <p:nvPr/>
        </p:nvPicPr>
        <p:blipFill>
          <a:blip r:embed="rId4">
            <a:extLst/>
          </a:blip>
          <a:stretch>
            <a:fillRect/>
          </a:stretch>
        </p:blipFill>
        <p:spPr>
          <a:xfrm>
            <a:off x="1905000" y="2971800"/>
            <a:ext cx="8305800" cy="36147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3"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Ridge image not perfect!…"/>
          <p:cNvSpPr txBox="1"/>
          <p:nvPr>
            <p:ph type="body" idx="1"/>
          </p:nvPr>
        </p:nvSpPr>
        <p:spPr>
          <a:xfrm>
            <a:off x="575999" y="1656000"/>
            <a:ext cx="11041202" cy="4464001"/>
          </a:xfrm>
          <a:prstGeom prst="rect">
            <a:avLst/>
          </a:prstGeom>
        </p:spPr>
        <p:txBody>
          <a:bodyPr/>
          <a:lstStyle/>
          <a:p>
            <a:pPr marL="298450" indent="-257175">
              <a:buClr>
                <a:srgbClr val="000000"/>
              </a:buClr>
              <a:buSzPct val="75000"/>
            </a:pPr>
            <a:r>
              <a:t>Ridge image not perfect!</a:t>
            </a:r>
          </a:p>
          <a:p>
            <a:pPr marL="298450" indent="-257175">
              <a:buClr>
                <a:srgbClr val="000000"/>
              </a:buClr>
              <a:buSzPct val="75000"/>
            </a:pPr>
            <a:r>
              <a:t>Extraction should degrade gracefully with quality</a:t>
            </a:r>
          </a:p>
        </p:txBody>
      </p:sp>
      <p:sp>
        <p:nvSpPr>
          <p:cNvPr id="769" name="Minutiae Detection (1)"/>
          <p:cNvSpPr txBox="1"/>
          <p:nvPr>
            <p:ph type="title"/>
          </p:nvPr>
        </p:nvSpPr>
        <p:spPr>
          <a:xfrm>
            <a:off x="575999" y="207035"/>
            <a:ext cx="11041202" cy="1152002"/>
          </a:xfrm>
          <a:prstGeom prst="rect">
            <a:avLst/>
          </a:prstGeom>
        </p:spPr>
        <p:txBody>
          <a:bodyPr/>
          <a:lstStyle/>
          <a:p>
            <a:pPr/>
            <a:r>
              <a:t>Minutiae Detection (1)</a:t>
            </a:r>
          </a:p>
        </p:txBody>
      </p:sp>
      <p:pic>
        <p:nvPicPr>
          <p:cNvPr id="770" name="image.png" descr="image.png"/>
          <p:cNvPicPr>
            <a:picLocks noChangeAspect="1"/>
          </p:cNvPicPr>
          <p:nvPr/>
        </p:nvPicPr>
        <p:blipFill>
          <a:blip r:embed="rId2">
            <a:extLst/>
          </a:blip>
          <a:stretch>
            <a:fillRect/>
          </a:stretch>
        </p:blipFill>
        <p:spPr>
          <a:xfrm>
            <a:off x="1752600" y="3657601"/>
            <a:ext cx="8763000" cy="2024064"/>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Content Placeholder 1"/>
          <p:cNvSpPr txBox="1"/>
          <p:nvPr>
            <p:ph type="body" idx="1"/>
          </p:nvPr>
        </p:nvSpPr>
        <p:spPr>
          <a:xfrm>
            <a:off x="575999" y="1656000"/>
            <a:ext cx="11041202" cy="4464001"/>
          </a:xfrm>
          <a:prstGeom prst="rect">
            <a:avLst/>
          </a:prstGeom>
        </p:spPr>
        <p:txBody>
          <a:bodyPr/>
          <a:lstStyle/>
          <a:p>
            <a:pPr/>
          </a:p>
        </p:txBody>
      </p:sp>
      <p:sp>
        <p:nvSpPr>
          <p:cNvPr id="773" name="Minutiae Detection: Algorithm"/>
          <p:cNvSpPr txBox="1"/>
          <p:nvPr>
            <p:ph type="title"/>
          </p:nvPr>
        </p:nvSpPr>
        <p:spPr>
          <a:xfrm>
            <a:off x="575999" y="207035"/>
            <a:ext cx="11041202" cy="1152002"/>
          </a:xfrm>
          <a:prstGeom prst="rect">
            <a:avLst/>
          </a:prstGeom>
        </p:spPr>
        <p:txBody>
          <a:bodyPr/>
          <a:lstStyle/>
          <a:p>
            <a:pPr/>
            <a:r>
              <a:t>Minutiae Detection: Algorithm</a:t>
            </a:r>
          </a:p>
        </p:txBody>
      </p:sp>
      <p:pic>
        <p:nvPicPr>
          <p:cNvPr id="774" name="image.png" descr="image.png"/>
          <p:cNvPicPr>
            <a:picLocks noChangeAspect="1"/>
          </p:cNvPicPr>
          <p:nvPr/>
        </p:nvPicPr>
        <p:blipFill>
          <a:blip r:embed="rId2">
            <a:extLst/>
          </a:blip>
          <a:stretch>
            <a:fillRect/>
          </a:stretch>
        </p:blipFill>
        <p:spPr>
          <a:xfrm>
            <a:off x="2743200" y="1066800"/>
            <a:ext cx="6319838" cy="528796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59" name="Content Placeholder 3" descr="Content Placeholder 3"/>
          <p:cNvPicPr>
            <a:picLocks noChangeAspect="1"/>
          </p:cNvPicPr>
          <p:nvPr/>
        </p:nvPicPr>
        <p:blipFill>
          <a:blip r:embed="rId2">
            <a:extLst/>
          </a:blip>
          <a:stretch>
            <a:fillRect/>
          </a:stretch>
        </p:blipFill>
        <p:spPr>
          <a:xfrm>
            <a:off x="811613" y="1655763"/>
            <a:ext cx="10570362" cy="4464051"/>
          </a:xfrm>
          <a:prstGeom prst="rect">
            <a:avLst/>
          </a:prstGeom>
          <a:ln w="12700">
            <a:miter lim="400000"/>
          </a:ln>
        </p:spPr>
      </p:pic>
      <p:sp>
        <p:nvSpPr>
          <p:cNvPr id="260" name="Fingerprint Recognition System"/>
          <p:cNvSpPr txBox="1"/>
          <p:nvPr>
            <p:ph type="title"/>
          </p:nvPr>
        </p:nvSpPr>
        <p:spPr>
          <a:xfrm>
            <a:off x="575999" y="207035"/>
            <a:ext cx="11041202" cy="1152002"/>
          </a:xfrm>
          <a:prstGeom prst="rect">
            <a:avLst/>
          </a:prstGeom>
        </p:spPr>
        <p:txBody>
          <a:bodyPr/>
          <a:lstStyle/>
          <a:p>
            <a:pPr/>
            <a:r>
              <a:t>Fingerprint Recognition System</a:t>
            </a:r>
          </a:p>
        </p:txBody>
      </p:sp>
      <p:sp>
        <p:nvSpPr>
          <p:cNvPr id="261" name="Rectangle 4"/>
          <p:cNvSpPr txBox="1"/>
          <p:nvPr/>
        </p:nvSpPr>
        <p:spPr>
          <a:xfrm>
            <a:off x="1931545" y="6416540"/>
            <a:ext cx="2645034" cy="3133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https://www.fingerprints.com</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76" name="Content Placeholder 1"/>
          <p:cNvSpPr txBox="1"/>
          <p:nvPr>
            <p:ph type="body" idx="1"/>
          </p:nvPr>
        </p:nvSpPr>
        <p:spPr>
          <a:xfrm>
            <a:off x="575999" y="1656000"/>
            <a:ext cx="11041202" cy="4464001"/>
          </a:xfrm>
          <a:prstGeom prst="rect">
            <a:avLst/>
          </a:prstGeom>
        </p:spPr>
        <p:txBody>
          <a:bodyPr/>
          <a:lstStyle/>
          <a:p>
            <a:pPr/>
          </a:p>
        </p:txBody>
      </p:sp>
      <p:sp>
        <p:nvSpPr>
          <p:cNvPr id="777" name="Minutiae and Pores Detection (1a) Gray Scale to Binary Conversion"/>
          <p:cNvSpPr txBox="1"/>
          <p:nvPr>
            <p:ph type="title"/>
          </p:nvPr>
        </p:nvSpPr>
        <p:spPr>
          <a:xfrm>
            <a:off x="575999" y="207035"/>
            <a:ext cx="11041202" cy="1152002"/>
          </a:xfrm>
          <a:prstGeom prst="rect">
            <a:avLst/>
          </a:prstGeom>
        </p:spPr>
        <p:txBody>
          <a:bodyPr/>
          <a:lstStyle/>
          <a:p>
            <a:pPr>
              <a:defRPr sz="3600"/>
            </a:pPr>
            <a:r>
              <a:t>Minutiae and Pores Detection (1a)</a:t>
            </a:r>
            <a:br/>
            <a:r>
              <a:t>Gray Scale to Binary Conversion</a:t>
            </a:r>
          </a:p>
        </p:txBody>
      </p:sp>
      <p:pic>
        <p:nvPicPr>
          <p:cNvPr id="778" name="image.png" descr="image.png"/>
          <p:cNvPicPr>
            <a:picLocks noChangeAspect="1"/>
          </p:cNvPicPr>
          <p:nvPr/>
        </p:nvPicPr>
        <p:blipFill>
          <a:blip r:embed="rId2">
            <a:extLst/>
          </a:blip>
          <a:stretch>
            <a:fillRect/>
          </a:stretch>
        </p:blipFill>
        <p:spPr>
          <a:xfrm>
            <a:off x="2971800" y="5638801"/>
            <a:ext cx="6438900" cy="866776"/>
          </a:xfrm>
          <a:prstGeom prst="rect">
            <a:avLst/>
          </a:prstGeom>
          <a:ln w="12700">
            <a:miter lim="400000"/>
          </a:ln>
        </p:spPr>
      </p:pic>
      <p:pic>
        <p:nvPicPr>
          <p:cNvPr id="779" name="image.png" descr="image.png"/>
          <p:cNvPicPr>
            <a:picLocks noChangeAspect="1"/>
          </p:cNvPicPr>
          <p:nvPr/>
        </p:nvPicPr>
        <p:blipFill>
          <a:blip r:embed="rId3">
            <a:extLst/>
          </a:blip>
          <a:stretch>
            <a:fillRect/>
          </a:stretch>
        </p:blipFill>
        <p:spPr>
          <a:xfrm>
            <a:off x="3048000" y="1676400"/>
            <a:ext cx="5919788" cy="3857626"/>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1" name="Content Placeholder 1"/>
          <p:cNvSpPr txBox="1"/>
          <p:nvPr>
            <p:ph type="body" idx="1"/>
          </p:nvPr>
        </p:nvSpPr>
        <p:spPr>
          <a:xfrm>
            <a:off x="575999" y="1656000"/>
            <a:ext cx="11041202" cy="4464001"/>
          </a:xfrm>
          <a:prstGeom prst="rect">
            <a:avLst/>
          </a:prstGeom>
        </p:spPr>
        <p:txBody>
          <a:bodyPr/>
          <a:lstStyle/>
          <a:p>
            <a:pPr/>
          </a:p>
        </p:txBody>
      </p:sp>
      <p:sp>
        <p:nvSpPr>
          <p:cNvPr id="782" name="Minutiae and Pores Detection (1a) Binary to Skeleton Conversion"/>
          <p:cNvSpPr txBox="1"/>
          <p:nvPr>
            <p:ph type="title"/>
          </p:nvPr>
        </p:nvSpPr>
        <p:spPr>
          <a:xfrm>
            <a:off x="575999" y="207035"/>
            <a:ext cx="11041202" cy="1152002"/>
          </a:xfrm>
          <a:prstGeom prst="rect">
            <a:avLst/>
          </a:prstGeom>
        </p:spPr>
        <p:txBody>
          <a:bodyPr/>
          <a:lstStyle/>
          <a:p>
            <a:pPr>
              <a:defRPr sz="3600"/>
            </a:pPr>
            <a:r>
              <a:t>Minutiae and Pores Detection (1a)</a:t>
            </a:r>
            <a:br/>
            <a:r>
              <a:t>Binary to Skeleton Conversion</a:t>
            </a:r>
          </a:p>
        </p:txBody>
      </p:sp>
      <p:pic>
        <p:nvPicPr>
          <p:cNvPr id="783" name="image.png" descr="image.png"/>
          <p:cNvPicPr>
            <a:picLocks noChangeAspect="1"/>
          </p:cNvPicPr>
          <p:nvPr/>
        </p:nvPicPr>
        <p:blipFill>
          <a:blip r:embed="rId2">
            <a:extLst/>
          </a:blip>
          <a:stretch>
            <a:fillRect/>
          </a:stretch>
        </p:blipFill>
        <p:spPr>
          <a:xfrm>
            <a:off x="3352800" y="1981200"/>
            <a:ext cx="5772150" cy="3719514"/>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5" name="Content Placeholder 1"/>
          <p:cNvSpPr txBox="1"/>
          <p:nvPr>
            <p:ph type="body" idx="1"/>
          </p:nvPr>
        </p:nvSpPr>
        <p:spPr>
          <a:xfrm>
            <a:off x="575999" y="1656000"/>
            <a:ext cx="11041202" cy="4464001"/>
          </a:xfrm>
          <a:prstGeom prst="rect">
            <a:avLst/>
          </a:prstGeom>
        </p:spPr>
        <p:txBody>
          <a:bodyPr/>
          <a:lstStyle/>
          <a:p>
            <a:pPr/>
          </a:p>
        </p:txBody>
      </p:sp>
      <p:sp>
        <p:nvSpPr>
          <p:cNvPr id="786" name="Minutiae and Pores Detection (1a) Skeleton Postprocessing"/>
          <p:cNvSpPr txBox="1"/>
          <p:nvPr>
            <p:ph type="title"/>
          </p:nvPr>
        </p:nvSpPr>
        <p:spPr>
          <a:xfrm>
            <a:off x="575999" y="207035"/>
            <a:ext cx="11041202" cy="1152002"/>
          </a:xfrm>
          <a:prstGeom prst="rect">
            <a:avLst/>
          </a:prstGeom>
        </p:spPr>
        <p:txBody>
          <a:bodyPr/>
          <a:lstStyle/>
          <a:p>
            <a:pPr>
              <a:defRPr sz="3600"/>
            </a:pPr>
            <a:r>
              <a:t>Minutiae and Pores Detection (1a)</a:t>
            </a:r>
            <a:br/>
            <a:r>
              <a:t>Skeleton Postprocessing</a:t>
            </a:r>
          </a:p>
        </p:txBody>
      </p:sp>
      <p:pic>
        <p:nvPicPr>
          <p:cNvPr id="787" name="image.png" descr="image.png"/>
          <p:cNvPicPr>
            <a:picLocks noChangeAspect="1"/>
          </p:cNvPicPr>
          <p:nvPr/>
        </p:nvPicPr>
        <p:blipFill>
          <a:blip r:embed="rId2">
            <a:extLst/>
          </a:blip>
          <a:stretch>
            <a:fillRect/>
          </a:stretch>
        </p:blipFill>
        <p:spPr>
          <a:xfrm>
            <a:off x="2057400" y="1905000"/>
            <a:ext cx="8305800" cy="3609976"/>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9" name="Biometrics System Concepts (Course HJ59, K.U.Leuven) – D. Vandermeulen – Fingerprint Recognition"/>
          <p:cNvSpPr txBox="1"/>
          <p:nvPr/>
        </p:nvSpPr>
        <p:spPr>
          <a:xfrm>
            <a:off x="3710223" y="6508749"/>
            <a:ext cx="5546254" cy="241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indent="41275">
              <a:defRPr sz="900">
                <a:solidFill>
                  <a:srgbClr val="BFBFBF"/>
                </a:solidFill>
                <a:uFill>
                  <a:solidFill>
                    <a:srgbClr val="BFBFBF"/>
                  </a:solidFill>
                </a:uFill>
                <a:latin typeface="Comic Sans MS"/>
                <a:ea typeface="Comic Sans MS"/>
                <a:cs typeface="Comic Sans MS"/>
                <a:sym typeface="Comic Sans MS"/>
              </a:defRPr>
            </a:lvl1pPr>
          </a:lstStyle>
          <a:p>
            <a:pPr/>
            <a:r>
              <a:t>Biometrics System Concepts (Course HJ59, K.U.Leuven) – D. Vandermeulen – Fingerprint Recognition  </a:t>
            </a:r>
          </a:p>
        </p:txBody>
      </p:sp>
      <p:sp>
        <p:nvSpPr>
          <p:cNvPr id="790" name="Content Placeholder 1"/>
          <p:cNvSpPr txBox="1"/>
          <p:nvPr>
            <p:ph type="body" idx="1"/>
          </p:nvPr>
        </p:nvSpPr>
        <p:spPr>
          <a:xfrm>
            <a:off x="575999" y="1656000"/>
            <a:ext cx="11041202" cy="4464001"/>
          </a:xfrm>
          <a:prstGeom prst="rect">
            <a:avLst/>
          </a:prstGeom>
        </p:spPr>
        <p:txBody>
          <a:bodyPr/>
          <a:lstStyle/>
          <a:p>
            <a:pPr/>
          </a:p>
        </p:txBody>
      </p:sp>
      <p:sp>
        <p:nvSpPr>
          <p:cNvPr id="791" name="Minutiae and Pores Detection (1a) Cleaning and Pore Detection"/>
          <p:cNvSpPr txBox="1"/>
          <p:nvPr>
            <p:ph type="title"/>
          </p:nvPr>
        </p:nvSpPr>
        <p:spPr>
          <a:xfrm>
            <a:off x="575999" y="207035"/>
            <a:ext cx="11041202" cy="1152002"/>
          </a:xfrm>
          <a:prstGeom prst="rect">
            <a:avLst/>
          </a:prstGeom>
        </p:spPr>
        <p:txBody>
          <a:bodyPr/>
          <a:lstStyle/>
          <a:p>
            <a:pPr>
              <a:defRPr sz="3600"/>
            </a:pPr>
            <a:r>
              <a:t>Minutiae and Pores Detection (1a)</a:t>
            </a:r>
            <a:br/>
            <a:r>
              <a:t>Cleaning and Pore Detection</a:t>
            </a:r>
          </a:p>
        </p:txBody>
      </p:sp>
      <p:pic>
        <p:nvPicPr>
          <p:cNvPr id="792" name="image.png" descr="image.png"/>
          <p:cNvPicPr>
            <a:picLocks noChangeAspect="1"/>
          </p:cNvPicPr>
          <p:nvPr/>
        </p:nvPicPr>
        <p:blipFill>
          <a:blip r:embed="rId2">
            <a:extLst/>
          </a:blip>
          <a:stretch>
            <a:fillRect/>
          </a:stretch>
        </p:blipFill>
        <p:spPr>
          <a:xfrm>
            <a:off x="2628900" y="1701800"/>
            <a:ext cx="6921500" cy="516890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94" name="Content Placeholder 1"/>
          <p:cNvSpPr txBox="1"/>
          <p:nvPr>
            <p:ph type="body" idx="1"/>
          </p:nvPr>
        </p:nvSpPr>
        <p:spPr>
          <a:xfrm>
            <a:off x="575999" y="1656000"/>
            <a:ext cx="11041202" cy="4464001"/>
          </a:xfrm>
          <a:prstGeom prst="rect">
            <a:avLst/>
          </a:prstGeom>
        </p:spPr>
        <p:txBody>
          <a:bodyPr/>
          <a:lstStyle/>
          <a:p>
            <a:pPr/>
          </a:p>
        </p:txBody>
      </p:sp>
      <p:sp>
        <p:nvSpPr>
          <p:cNvPr id="795" name="Minutiae and Pores Detection (1a) Results"/>
          <p:cNvSpPr txBox="1"/>
          <p:nvPr>
            <p:ph type="title"/>
          </p:nvPr>
        </p:nvSpPr>
        <p:spPr>
          <a:xfrm>
            <a:off x="575999" y="207035"/>
            <a:ext cx="11041202" cy="1152002"/>
          </a:xfrm>
          <a:prstGeom prst="rect">
            <a:avLst/>
          </a:prstGeom>
        </p:spPr>
        <p:txBody>
          <a:bodyPr/>
          <a:lstStyle/>
          <a:p>
            <a:pPr>
              <a:defRPr sz="3600"/>
            </a:pPr>
            <a:r>
              <a:t>Minutiae and Pores Detection (1a)</a:t>
            </a:r>
            <a:br/>
            <a:r>
              <a:t>Results</a:t>
            </a:r>
          </a:p>
        </p:txBody>
      </p:sp>
      <p:pic>
        <p:nvPicPr>
          <p:cNvPr id="796" name="image.png" descr="image.png"/>
          <p:cNvPicPr>
            <a:picLocks noChangeAspect="1"/>
          </p:cNvPicPr>
          <p:nvPr/>
        </p:nvPicPr>
        <p:blipFill>
          <a:blip r:embed="rId2">
            <a:extLst/>
          </a:blip>
          <a:stretch>
            <a:fillRect/>
          </a:stretch>
        </p:blipFill>
        <p:spPr>
          <a:xfrm>
            <a:off x="1905000" y="1752600"/>
            <a:ext cx="8382000" cy="4005264"/>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Content Placeholder 1"/>
          <p:cNvSpPr txBox="1"/>
          <p:nvPr>
            <p:ph type="body" idx="1"/>
          </p:nvPr>
        </p:nvSpPr>
        <p:spPr>
          <a:xfrm>
            <a:off x="575999" y="1656000"/>
            <a:ext cx="11041202" cy="4464001"/>
          </a:xfrm>
          <a:prstGeom prst="rect">
            <a:avLst/>
          </a:prstGeom>
        </p:spPr>
        <p:txBody>
          <a:bodyPr/>
          <a:lstStyle/>
          <a:p>
            <a:pPr/>
          </a:p>
        </p:txBody>
      </p:sp>
      <p:sp>
        <p:nvSpPr>
          <p:cNvPr id="799" name="Minutiae Detection"/>
          <p:cNvSpPr txBox="1"/>
          <p:nvPr>
            <p:ph type="title"/>
          </p:nvPr>
        </p:nvSpPr>
        <p:spPr>
          <a:xfrm>
            <a:off x="575999" y="207035"/>
            <a:ext cx="11041202" cy="1152002"/>
          </a:xfrm>
          <a:prstGeom prst="rect">
            <a:avLst/>
          </a:prstGeom>
        </p:spPr>
        <p:txBody>
          <a:bodyPr/>
          <a:lstStyle/>
          <a:p>
            <a:pPr/>
            <a:r>
              <a:t>Minutiae Detection</a:t>
            </a:r>
          </a:p>
        </p:txBody>
      </p:sp>
      <p:sp>
        <p:nvSpPr>
          <p:cNvPr id="800" name="Let (x,y) denote a pixel on a thinned ridge…"/>
          <p:cNvSpPr txBox="1"/>
          <p:nvPr/>
        </p:nvSpPr>
        <p:spPr>
          <a:xfrm>
            <a:off x="3168724" y="1723866"/>
            <a:ext cx="5738763" cy="83534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indent="41275">
              <a:defRPr sz="2400"/>
            </a:pPr>
            <a:r>
              <a:t>Let (x,y) denote a pixel on a thinned ridge</a:t>
            </a:r>
          </a:p>
          <a:p>
            <a:pPr indent="41275">
              <a:defRPr sz="2400"/>
            </a:pPr>
            <a:r>
              <a:t>and N</a:t>
            </a:r>
            <a:r>
              <a:rPr baseline="-25000"/>
              <a:t>0</a:t>
            </a:r>
            <a:r>
              <a:t>, …, N</a:t>
            </a:r>
            <a:r>
              <a:rPr baseline="-25000"/>
              <a:t>7</a:t>
            </a:r>
            <a:r>
              <a:t> its 8 neighbors</a:t>
            </a:r>
          </a:p>
        </p:txBody>
      </p:sp>
      <p:pic>
        <p:nvPicPr>
          <p:cNvPr id="801" name="image.pdf" descr="image.pdf"/>
          <p:cNvPicPr>
            <a:picLocks noChangeAspect="1"/>
          </p:cNvPicPr>
          <p:nvPr/>
        </p:nvPicPr>
        <p:blipFill>
          <a:blip r:embed="rId2">
            <a:extLst/>
          </a:blip>
          <a:stretch>
            <a:fillRect/>
          </a:stretch>
        </p:blipFill>
        <p:spPr>
          <a:xfrm>
            <a:off x="3722825" y="2895600"/>
            <a:ext cx="1676402" cy="674688"/>
          </a:xfrm>
          <a:prstGeom prst="rect">
            <a:avLst/>
          </a:prstGeom>
          <a:ln>
            <a:solidFill>
              <a:srgbClr val="000000"/>
            </a:solidFill>
            <a:miter lim="400000"/>
          </a:ln>
        </p:spPr>
      </p:pic>
      <p:pic>
        <p:nvPicPr>
          <p:cNvPr id="802" name="image.pdf" descr="image.pdf"/>
          <p:cNvPicPr>
            <a:picLocks noChangeAspect="1"/>
          </p:cNvPicPr>
          <p:nvPr/>
        </p:nvPicPr>
        <p:blipFill>
          <a:blip r:embed="rId3">
            <a:extLst/>
          </a:blip>
          <a:stretch>
            <a:fillRect/>
          </a:stretch>
        </p:blipFill>
        <p:spPr>
          <a:xfrm>
            <a:off x="6350001" y="2895600"/>
            <a:ext cx="1738314" cy="674688"/>
          </a:xfrm>
          <a:prstGeom prst="rect">
            <a:avLst/>
          </a:prstGeom>
          <a:ln>
            <a:solidFill>
              <a:srgbClr val="000000"/>
            </a:solidFill>
            <a:miter lim="400000"/>
          </a:ln>
        </p:spPr>
      </p:pic>
      <p:pic>
        <p:nvPicPr>
          <p:cNvPr id="803" name="Image" descr="Image"/>
          <p:cNvPicPr>
            <a:picLocks noChangeAspect="1"/>
          </p:cNvPicPr>
          <p:nvPr/>
        </p:nvPicPr>
        <p:blipFill>
          <a:blip r:embed="rId4">
            <a:extLst/>
          </a:blip>
          <a:stretch>
            <a:fillRect/>
          </a:stretch>
        </p:blipFill>
        <p:spPr>
          <a:xfrm>
            <a:off x="2801645" y="3812221"/>
            <a:ext cx="6018849" cy="278775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Content Placeholder 1"/>
          <p:cNvSpPr txBox="1"/>
          <p:nvPr>
            <p:ph type="body" idx="1"/>
          </p:nvPr>
        </p:nvSpPr>
        <p:spPr>
          <a:xfrm>
            <a:off x="575999" y="1656000"/>
            <a:ext cx="11041202" cy="4464001"/>
          </a:xfrm>
          <a:prstGeom prst="rect">
            <a:avLst/>
          </a:prstGeom>
        </p:spPr>
        <p:txBody>
          <a:bodyPr/>
          <a:lstStyle/>
          <a:p>
            <a:pPr/>
          </a:p>
        </p:txBody>
      </p:sp>
      <p:sp>
        <p:nvSpPr>
          <p:cNvPr id="806" name="Minutiae filtering"/>
          <p:cNvSpPr txBox="1"/>
          <p:nvPr>
            <p:ph type="title"/>
          </p:nvPr>
        </p:nvSpPr>
        <p:spPr>
          <a:xfrm>
            <a:off x="575999" y="207035"/>
            <a:ext cx="11041202" cy="1152002"/>
          </a:xfrm>
          <a:prstGeom prst="rect">
            <a:avLst/>
          </a:prstGeom>
        </p:spPr>
        <p:txBody>
          <a:bodyPr/>
          <a:lstStyle/>
          <a:p>
            <a:pPr/>
            <a:r>
              <a:t>Minutiae filtering</a:t>
            </a:r>
          </a:p>
        </p:txBody>
      </p:sp>
      <p:pic>
        <p:nvPicPr>
          <p:cNvPr id="807" name="Image" descr="Image"/>
          <p:cNvPicPr>
            <a:picLocks noChangeAspect="1"/>
          </p:cNvPicPr>
          <p:nvPr/>
        </p:nvPicPr>
        <p:blipFill>
          <a:blip r:embed="rId2">
            <a:extLst/>
          </a:blip>
          <a:stretch>
            <a:fillRect/>
          </a:stretch>
        </p:blipFill>
        <p:spPr>
          <a:xfrm>
            <a:off x="2975834" y="2245616"/>
            <a:ext cx="6240332" cy="3591017"/>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Content Placeholder 1"/>
          <p:cNvSpPr txBox="1"/>
          <p:nvPr>
            <p:ph type="body" idx="1"/>
          </p:nvPr>
        </p:nvSpPr>
        <p:spPr>
          <a:xfrm>
            <a:off x="575999" y="1656000"/>
            <a:ext cx="11041202" cy="4464001"/>
          </a:xfrm>
          <a:prstGeom prst="rect">
            <a:avLst/>
          </a:prstGeom>
        </p:spPr>
        <p:txBody>
          <a:bodyPr/>
          <a:lstStyle/>
          <a:p>
            <a:pPr/>
          </a:p>
        </p:txBody>
      </p:sp>
      <p:sp>
        <p:nvSpPr>
          <p:cNvPr id="810" name="Minutiae Detection: result"/>
          <p:cNvSpPr txBox="1"/>
          <p:nvPr>
            <p:ph type="title"/>
          </p:nvPr>
        </p:nvSpPr>
        <p:spPr>
          <a:xfrm>
            <a:off x="575999" y="207035"/>
            <a:ext cx="11041202" cy="1152002"/>
          </a:xfrm>
          <a:prstGeom prst="rect">
            <a:avLst/>
          </a:prstGeom>
        </p:spPr>
        <p:txBody>
          <a:bodyPr/>
          <a:lstStyle/>
          <a:p>
            <a:pPr/>
            <a:r>
              <a:t>Minutiae Detection: result</a:t>
            </a:r>
          </a:p>
        </p:txBody>
      </p:sp>
      <p:pic>
        <p:nvPicPr>
          <p:cNvPr id="811" name="image.png" descr="image.png"/>
          <p:cNvPicPr>
            <a:picLocks noChangeAspect="1"/>
          </p:cNvPicPr>
          <p:nvPr/>
        </p:nvPicPr>
        <p:blipFill>
          <a:blip r:embed="rId2">
            <a:extLst/>
          </a:blip>
          <a:stretch>
            <a:fillRect/>
          </a:stretch>
        </p:blipFill>
        <p:spPr>
          <a:xfrm>
            <a:off x="3429000" y="1524000"/>
            <a:ext cx="5181600" cy="4905377"/>
          </a:xfrm>
          <a:prstGeom prst="rect">
            <a:avLst/>
          </a:prstGeom>
          <a:ln>
            <a:solidFill>
              <a:srgbClr val="000000"/>
            </a:solidFill>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Content Placeholder 1"/>
          <p:cNvSpPr txBox="1"/>
          <p:nvPr>
            <p:ph type="body" idx="1"/>
          </p:nvPr>
        </p:nvSpPr>
        <p:spPr>
          <a:xfrm>
            <a:off x="575999" y="1656000"/>
            <a:ext cx="11041202" cy="4464001"/>
          </a:xfrm>
          <a:prstGeom prst="rect">
            <a:avLst/>
          </a:prstGeom>
        </p:spPr>
        <p:txBody>
          <a:bodyPr/>
          <a:lstStyle/>
          <a:p>
            <a:pPr/>
          </a:p>
        </p:txBody>
      </p:sp>
      <p:sp>
        <p:nvSpPr>
          <p:cNvPr id="814" name="Minutiae Quality =f(preprocessing)"/>
          <p:cNvSpPr txBox="1"/>
          <p:nvPr>
            <p:ph type="title"/>
          </p:nvPr>
        </p:nvSpPr>
        <p:spPr>
          <a:xfrm>
            <a:off x="575999" y="207035"/>
            <a:ext cx="11041202" cy="1152002"/>
          </a:xfrm>
          <a:prstGeom prst="rect">
            <a:avLst/>
          </a:prstGeom>
        </p:spPr>
        <p:txBody>
          <a:bodyPr/>
          <a:lstStyle/>
          <a:p>
            <a:pPr/>
            <a:r>
              <a:t>Minutiae Quality =f(preprocessing)</a:t>
            </a:r>
          </a:p>
        </p:txBody>
      </p:sp>
      <p:pic>
        <p:nvPicPr>
          <p:cNvPr id="815" name="image.png" descr="image.png"/>
          <p:cNvPicPr>
            <a:picLocks noChangeAspect="1"/>
          </p:cNvPicPr>
          <p:nvPr/>
        </p:nvPicPr>
        <p:blipFill>
          <a:blip r:embed="rId2">
            <a:extLst/>
          </a:blip>
          <a:stretch>
            <a:fillRect/>
          </a:stretch>
        </p:blipFill>
        <p:spPr>
          <a:xfrm>
            <a:off x="1524000" y="1739900"/>
            <a:ext cx="9172576" cy="4206876"/>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Minutiae detected directly from gray scale images…"/>
          <p:cNvSpPr txBox="1"/>
          <p:nvPr>
            <p:ph type="body" idx="1"/>
          </p:nvPr>
        </p:nvSpPr>
        <p:spPr>
          <a:xfrm>
            <a:off x="575999" y="1656000"/>
            <a:ext cx="11041202" cy="4464001"/>
          </a:xfrm>
          <a:prstGeom prst="rect">
            <a:avLst/>
          </a:prstGeom>
        </p:spPr>
        <p:txBody>
          <a:bodyPr/>
          <a:lstStyle/>
          <a:p>
            <a:pPr marL="384175" indent="-342900">
              <a:buClr>
                <a:srgbClr val="000000"/>
              </a:buClr>
              <a:buSzPct val="75000"/>
              <a:defRPr sz="1600">
                <a:solidFill>
                  <a:srgbClr val="FF2600"/>
                </a:solidFill>
                <a:uFill>
                  <a:solidFill>
                    <a:srgbClr val="FF2600"/>
                  </a:solidFill>
                </a:uFill>
              </a:defRPr>
            </a:pPr>
            <a:r>
              <a:t>Minutiae detected directly from gray scale images</a:t>
            </a:r>
          </a:p>
          <a:p>
            <a:pPr marL="384175" indent="-342900">
              <a:spcBef>
                <a:spcPts val="500"/>
              </a:spcBef>
              <a:buClr>
                <a:srgbClr val="000000"/>
              </a:buClr>
              <a:buSzPct val="75000"/>
              <a:defRPr sz="1400"/>
            </a:pPr>
            <a:r>
              <a:t>The basic idea of this method is to follow the ridge lines on the gray-scale image, by "sailing" according to the fingerprint directional image. The algorithm keeps following the ridge lines until they terminate or intersect other ridge lines (minutiae detection). </a:t>
            </a:r>
          </a:p>
        </p:txBody>
      </p:sp>
      <p:sp>
        <p:nvSpPr>
          <p:cNvPr id="818" name="Minutiae Detection (2)"/>
          <p:cNvSpPr txBox="1"/>
          <p:nvPr>
            <p:ph type="title"/>
          </p:nvPr>
        </p:nvSpPr>
        <p:spPr>
          <a:xfrm>
            <a:off x="575999" y="207035"/>
            <a:ext cx="11041202" cy="1152002"/>
          </a:xfrm>
          <a:prstGeom prst="rect">
            <a:avLst/>
          </a:prstGeom>
        </p:spPr>
        <p:txBody>
          <a:bodyPr/>
          <a:lstStyle/>
          <a:p>
            <a:pPr/>
            <a:r>
              <a:t>Minutiae Detection (2)</a:t>
            </a:r>
          </a:p>
        </p:txBody>
      </p:sp>
      <p:pic>
        <p:nvPicPr>
          <p:cNvPr id="819" name="image.png" descr="image.png"/>
          <p:cNvPicPr>
            <a:picLocks noChangeAspect="1"/>
          </p:cNvPicPr>
          <p:nvPr/>
        </p:nvPicPr>
        <p:blipFill>
          <a:blip r:embed="rId3">
            <a:extLst/>
          </a:blip>
          <a:stretch>
            <a:fillRect/>
          </a:stretch>
        </p:blipFill>
        <p:spPr>
          <a:xfrm>
            <a:off x="3237151" y="2689955"/>
            <a:ext cx="5717698" cy="343004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KU Leuven">
  <a:themeElements>
    <a:clrScheme name="KU Leuven">
      <a:dk1>
        <a:srgbClr val="2F4D5D"/>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Calibri"/>
        <a:ea typeface="Calibri"/>
        <a:cs typeface="Calibri"/>
      </a:majorFont>
      <a:minorFont>
        <a:latin typeface="Helvetica"/>
        <a:ea typeface="Helvetica"/>
        <a:cs typeface="Helvetica"/>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U Leuven">
  <a:themeElements>
    <a:clrScheme name="KU Leuven">
      <a:dk1>
        <a:srgbClr val="000000"/>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KU Leuven">
      <a:majorFont>
        <a:latin typeface="Calibri"/>
        <a:ea typeface="Calibri"/>
        <a:cs typeface="Calibri"/>
      </a:majorFont>
      <a:minorFont>
        <a:latin typeface="Helvetica"/>
        <a:ea typeface="Helvetica"/>
        <a:cs typeface="Helvetica"/>
      </a:minorFont>
    </a:fontScheme>
    <a:fmtScheme name="KU Leuv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